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63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913B-7EBE-A7A8-5789-D8D3CC0A8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4ECBE-BCAC-8BDE-E8CF-2793B08ED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26149-1AB8-7751-7EF6-4894FD0C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E27C-7BD5-D481-E4F7-CF54FE25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AFDB-11A4-0661-D753-EF56D648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394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FE8D-7217-12B0-FE60-63AC4C40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69BE6-E0EA-29DE-B80A-FFC11FEAE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B50F5-83A7-4B0B-71BF-36BE124F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CC99-5040-8B3C-2A21-0BE6938F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EF74-5866-CDF0-BB6E-BF2C48E7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19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0A880-C6A1-29C6-46C8-AB5DFA889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4F629-D042-60F3-DC69-7C45B13AE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DBE45-AA3B-7ADE-E7FD-1A3B6A0D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B4797-2001-00BB-300D-739CB7F7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7ED52-C861-EFCE-BD97-B782E340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88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1BC9-D200-2565-C1F3-8C1920A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23E09-7D0D-177B-D9CA-27FF906AB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B623-17BD-E181-0835-DC2DA845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9B06D-5C49-3133-68A7-16CC8481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2E4A3-DE66-E690-4068-CC50FAF1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1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8535-5D4C-8B4E-62C7-9A1BEAAD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9A921-F87C-C598-7C4F-219B0EC02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E4E8-9757-7DCF-0AE8-72195F60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05C50-1A82-41E6-09FB-43982EEC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ED531-119F-1442-A93F-2B1B3C1B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30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5ACB-E911-13F3-0530-816A7FC5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6EFC-7B30-5007-4F2E-DCDC7768B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A25E3-DF13-0501-66E1-AC35FA862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4B258-D538-00CB-4C45-60DA7D87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531CA-E0D1-E9D2-CAED-023C9DF5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9605C-FC16-0F34-B0FA-86ACB8AE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93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9749-2F6A-B537-1CCC-2CB61ABC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CF9D-2A75-9527-2071-2BBD7900D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E29FC-8190-697F-637F-787EA7B36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E497B-2DF8-EDD2-8657-AB0042D0A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F10D5-978B-4C27-C17C-C4B02D6A5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04E10-D33B-3FF5-23B5-E99D67BF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5404E-5EBD-F415-AB6B-FDB80F46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A733B-063C-3BBB-764C-5E3F3B40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13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F163-DEFD-055F-4139-1BF80322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167BB-328C-6E2F-2448-A7FF1D93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0AB85-E9CB-2B1E-086D-68E707D7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4833D-9000-BED2-E4B3-44193208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93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806FA-B724-0FFF-BB01-346A68DD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20ECF-3BCF-7AE2-AF24-8AF76A2E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AA52B-AA40-0CB9-C8D7-BAD2C5A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5437-0FC3-7431-92ED-6B236BDD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4348-4478-517F-B4F7-CD159650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3A064-0B65-EA91-C0AC-16B0F9265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7FFF3-3F01-3F52-0788-8FA891B3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FC24F-D154-6122-47B1-521E8193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2478C-E50D-23C0-1570-6D4145E7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4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0766-3406-AB94-DFF2-003D77E6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29978-2BE1-596F-33E0-DE395B99C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3D959-7838-C140-AF66-1A403B0D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55590-D0B8-518A-BABB-F0A4C6B0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B0D19-0201-FE36-EE9D-3B2B6A6C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34FE3-D665-E5A4-E862-3F5D1767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92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E37FD-371D-31E4-ED82-53F6153E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922CE-5F6F-1B25-0250-3D1A75FF7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8E412-22D1-F7CF-4368-E94D4E044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644A-F6E3-4749-8FA5-C3AA3A15B4EF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8E666-16E0-AA2C-9937-881339608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242F-4D15-280C-B4B4-76AF9B1E7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B247-830C-418D-99F7-86DC495A81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0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7672/877/785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17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5" Type="http://schemas.openxmlformats.org/officeDocument/2006/relationships/image" Target="../media/image3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ordwall.net/play/511/072/2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708" y="3180425"/>
            <a:ext cx="6474410" cy="1400452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Lesson</a:t>
            </a:r>
            <a:r>
              <a:rPr lang="hr-HR" sz="5400" b="1" dirty="0"/>
              <a:t> 10 </a:t>
            </a:r>
            <a:br>
              <a:rPr lang="hr-HR" sz="5400" b="1" dirty="0"/>
            </a:br>
            <a:r>
              <a:rPr lang="hr-HR" sz="5400" b="1" dirty="0" err="1"/>
              <a:t>Films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4605" y="2202418"/>
            <a:ext cx="4746316" cy="978007"/>
          </a:xfrm>
        </p:spPr>
        <p:txBody>
          <a:bodyPr>
            <a:noAutofit/>
          </a:bodyPr>
          <a:lstStyle/>
          <a:p>
            <a:r>
              <a:rPr lang="hr-HR" sz="6000" b="1" dirty="0">
                <a:solidFill>
                  <a:srgbClr val="C00000"/>
                </a:solidFill>
              </a:rPr>
              <a:t>UNIT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6B57E-2DFE-A9C8-A55C-706E66B68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2661"/>
            <a:ext cx="4396222" cy="54864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51725E-A9D0-243D-D475-1B6273FC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7" y="0"/>
            <a:ext cx="102967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8647EA-352A-0AFB-91E0-78041C715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"/>
          <a:stretch/>
        </p:blipFill>
        <p:spPr>
          <a:xfrm>
            <a:off x="389" y="2198926"/>
            <a:ext cx="5494890" cy="15368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55912A-A840-3B2E-25B6-27684DDF3383}"/>
              </a:ext>
            </a:extLst>
          </p:cNvPr>
          <p:cNvSpPr txBox="1"/>
          <p:nvPr/>
        </p:nvSpPr>
        <p:spPr>
          <a:xfrm>
            <a:off x="5591919" y="145667"/>
            <a:ext cx="5513534" cy="3508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2200" dirty="0"/>
              <a:t>Peter Parker </a:t>
            </a:r>
            <a:r>
              <a:rPr lang="hr-HR" sz="2200" dirty="0" err="1"/>
              <a:t>is</a:t>
            </a:r>
            <a:r>
              <a:rPr lang="hr-HR" sz="2200" dirty="0"/>
              <a:t> a </a:t>
            </a:r>
            <a:r>
              <a:rPr lang="hr-HR" sz="2200" dirty="0" err="1"/>
              <a:t>shy</a:t>
            </a:r>
            <a:r>
              <a:rPr lang="hr-HR" sz="2200" dirty="0"/>
              <a:t> student </a:t>
            </a:r>
            <a:r>
              <a:rPr lang="hr-HR" sz="2200" dirty="0">
                <a:solidFill>
                  <a:srgbClr val="FF0000"/>
                </a:solidFill>
              </a:rPr>
              <a:t>WHO</a:t>
            </a:r>
            <a:r>
              <a:rPr lang="hr-HR" sz="2200" dirty="0"/>
              <a:t> </a:t>
            </a:r>
            <a:r>
              <a:rPr lang="hr-HR" sz="2200" dirty="0" err="1"/>
              <a:t>lives</a:t>
            </a:r>
            <a:r>
              <a:rPr lang="hr-HR" sz="2200" dirty="0"/>
              <a:t> </a:t>
            </a:r>
            <a:r>
              <a:rPr lang="hr-HR" sz="2200" dirty="0" err="1"/>
              <a:t>with</a:t>
            </a:r>
            <a:r>
              <a:rPr lang="hr-HR" sz="2200" dirty="0"/>
              <a:t> </a:t>
            </a:r>
            <a:r>
              <a:rPr lang="hr-HR" sz="2200" dirty="0" err="1"/>
              <a:t>his</a:t>
            </a:r>
            <a:r>
              <a:rPr lang="hr-HR" sz="2200" dirty="0"/>
              <a:t> </a:t>
            </a:r>
            <a:r>
              <a:rPr lang="hr-HR" sz="2200" dirty="0" err="1"/>
              <a:t>uncle</a:t>
            </a:r>
            <a:r>
              <a:rPr lang="hr-HR" sz="2200" dirty="0"/>
              <a:t>.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</a:p>
          <a:p>
            <a:r>
              <a:rPr lang="hr-HR" sz="2200" dirty="0">
                <a:sym typeface="Wingdings" panose="05000000000000000000" pitchFamily="2" charset="2"/>
              </a:rPr>
              <a:t>(…</a:t>
            </a:r>
            <a:r>
              <a:rPr lang="hr-HR" sz="22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who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lives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with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his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uncle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dirty="0">
                <a:sym typeface="Wingdings" panose="05000000000000000000" pitchFamily="2" charset="2"/>
              </a:rPr>
              <a:t> </a:t>
            </a:r>
            <a:r>
              <a:rPr lang="hr-HR" sz="2200" b="1" dirty="0" err="1">
                <a:sym typeface="Wingdings" panose="05000000000000000000" pitchFamily="2" charset="2"/>
              </a:rPr>
              <a:t>describes</a:t>
            </a:r>
            <a:r>
              <a:rPr lang="hr-HR" sz="2200" b="1" dirty="0">
                <a:sym typeface="Wingdings" panose="05000000000000000000" pitchFamily="2" charset="2"/>
              </a:rPr>
              <a:t> a </a:t>
            </a:r>
            <a:r>
              <a:rPr lang="hr-HR" sz="2200" b="1" dirty="0" err="1">
                <a:sym typeface="Wingdings" panose="05000000000000000000" pitchFamily="2" charset="2"/>
              </a:rPr>
              <a:t>person</a:t>
            </a:r>
            <a:r>
              <a:rPr lang="hr-HR" sz="2200" dirty="0">
                <a:sym typeface="Wingdings" panose="05000000000000000000" pitchFamily="2" charset="2"/>
              </a:rPr>
              <a:t>.)  </a:t>
            </a:r>
            <a:endParaRPr lang="hr-HR" sz="2200" dirty="0"/>
          </a:p>
          <a:p>
            <a:endParaRPr lang="hr-HR" sz="2200" b="1" dirty="0"/>
          </a:p>
          <a:p>
            <a:r>
              <a:rPr lang="hr-HR" sz="2200" dirty="0">
                <a:solidFill>
                  <a:srgbClr val="FF0000"/>
                </a:solidFill>
              </a:rPr>
              <a:t>WHO </a:t>
            </a:r>
            <a:r>
              <a:rPr lang="hr-HR" sz="2200" dirty="0" err="1">
                <a:solidFill>
                  <a:srgbClr val="FF0000"/>
                </a:solidFill>
              </a:rPr>
              <a:t>is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used for people</a:t>
            </a:r>
            <a:r>
              <a:rPr lang="hr-HR" sz="2200" dirty="0">
                <a:solidFill>
                  <a:srgbClr val="FF0000"/>
                </a:solidFill>
              </a:rPr>
              <a:t>. </a:t>
            </a:r>
            <a:r>
              <a:rPr lang="hr-HR" sz="2200" dirty="0" err="1">
                <a:solidFill>
                  <a:srgbClr val="FF0000"/>
                </a:solidFill>
              </a:rPr>
              <a:t>It</a:t>
            </a:r>
            <a:r>
              <a:rPr lang="en-US" sz="2200" dirty="0">
                <a:solidFill>
                  <a:srgbClr val="FF0000"/>
                </a:solidFill>
              </a:rPr>
              <a:t> replaces subject pronouns like I, she, he, we, they</a:t>
            </a:r>
            <a:r>
              <a:rPr lang="hr-HR" sz="2200" dirty="0">
                <a:solidFill>
                  <a:srgbClr val="FF0000"/>
                </a:solidFill>
              </a:rPr>
              <a:t>.</a:t>
            </a:r>
          </a:p>
          <a:p>
            <a:endParaRPr lang="hr-HR" sz="2200" b="1" dirty="0">
              <a:solidFill>
                <a:srgbClr val="FF0000"/>
              </a:solidFill>
            </a:endParaRPr>
          </a:p>
          <a:p>
            <a:r>
              <a:rPr lang="hr-HR" sz="2200" dirty="0">
                <a:solidFill>
                  <a:srgbClr val="FF0000"/>
                </a:solidFill>
              </a:rPr>
              <a:t>WHO </a:t>
            </a:r>
            <a:r>
              <a:rPr lang="hr-HR" sz="2200" dirty="0">
                <a:solidFill>
                  <a:schemeClr val="accent1"/>
                </a:solidFill>
              </a:rPr>
              <a:t>- za osobe (</a:t>
            </a:r>
            <a:r>
              <a:rPr lang="en-US" sz="2200" dirty="0">
                <a:solidFill>
                  <a:schemeClr val="accent1"/>
                </a:solidFill>
              </a:rPr>
              <a:t>I, she, he, we, they</a:t>
            </a:r>
            <a:r>
              <a:rPr lang="hr-HR" sz="2200" dirty="0">
                <a:solidFill>
                  <a:schemeClr val="accent1"/>
                </a:solidFill>
              </a:rPr>
              <a:t>)</a:t>
            </a:r>
          </a:p>
          <a:p>
            <a:endParaRPr lang="hr-HR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010CB3-6A0A-D91C-0930-8484509430DE}"/>
              </a:ext>
            </a:extLst>
          </p:cNvPr>
          <p:cNvSpPr txBox="1"/>
          <p:nvPr/>
        </p:nvSpPr>
        <p:spPr>
          <a:xfrm>
            <a:off x="4493866" y="3911566"/>
            <a:ext cx="6709231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2200" dirty="0" err="1"/>
              <a:t>Spider</a:t>
            </a:r>
            <a:r>
              <a:rPr lang="hr-HR" sz="2200" dirty="0"/>
              <a:t>-Man </a:t>
            </a:r>
            <a:r>
              <a:rPr lang="hr-HR" sz="2200" dirty="0" err="1"/>
              <a:t>is</a:t>
            </a:r>
            <a:r>
              <a:rPr lang="hr-HR" sz="2200" dirty="0"/>
              <a:t> a film </a:t>
            </a:r>
            <a:r>
              <a:rPr lang="hr-HR" sz="2200" dirty="0">
                <a:solidFill>
                  <a:srgbClr val="FF0000"/>
                </a:solidFill>
              </a:rPr>
              <a:t>WHICH </a:t>
            </a:r>
            <a:r>
              <a:rPr lang="hr-HR" sz="2200" dirty="0" err="1"/>
              <a:t>has</a:t>
            </a:r>
            <a:r>
              <a:rPr lang="hr-HR" sz="2200" dirty="0"/>
              <a:t> </a:t>
            </a:r>
            <a:r>
              <a:rPr lang="hr-HR" sz="2200" dirty="0" err="1"/>
              <a:t>spectacular</a:t>
            </a:r>
            <a:r>
              <a:rPr lang="hr-HR" sz="2200" dirty="0"/>
              <a:t> </a:t>
            </a:r>
            <a:r>
              <a:rPr lang="hr-HR" sz="2200" dirty="0" err="1"/>
              <a:t>special</a:t>
            </a:r>
            <a:r>
              <a:rPr lang="hr-HR" sz="2200" dirty="0"/>
              <a:t> </a:t>
            </a:r>
            <a:r>
              <a:rPr lang="hr-HR" sz="2200" dirty="0" err="1"/>
              <a:t>effects</a:t>
            </a:r>
            <a:r>
              <a:rPr lang="hr-HR" sz="2200" dirty="0"/>
              <a:t>.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</a:p>
          <a:p>
            <a:r>
              <a:rPr lang="hr-HR" sz="2200" b="1" dirty="0">
                <a:sym typeface="Wingdings" panose="05000000000000000000" pitchFamily="2" charset="2"/>
              </a:rPr>
              <a:t>(…</a:t>
            </a:r>
            <a:r>
              <a:rPr lang="hr-HR" sz="22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which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has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spectacular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special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effects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dirty="0" err="1">
                <a:sym typeface="Wingdings" panose="05000000000000000000" pitchFamily="2" charset="2"/>
              </a:rPr>
              <a:t>describes</a:t>
            </a:r>
            <a:r>
              <a:rPr lang="hr-HR" sz="2200" b="1" dirty="0">
                <a:sym typeface="Wingdings" panose="05000000000000000000" pitchFamily="2" charset="2"/>
              </a:rPr>
              <a:t> a </a:t>
            </a:r>
            <a:r>
              <a:rPr lang="hr-HR" sz="2200" b="1" dirty="0" err="1">
                <a:sym typeface="Wingdings" panose="05000000000000000000" pitchFamily="2" charset="2"/>
              </a:rPr>
              <a:t>thing</a:t>
            </a:r>
            <a:r>
              <a:rPr lang="hr-HR" sz="2200" b="1" dirty="0">
                <a:sym typeface="Wingdings" panose="05000000000000000000" pitchFamily="2" charset="2"/>
              </a:rPr>
              <a:t> – a film.)  </a:t>
            </a:r>
            <a:endParaRPr lang="hr-HR" sz="2200" b="1" dirty="0"/>
          </a:p>
          <a:p>
            <a:endParaRPr lang="hr-HR" sz="2200" b="1" dirty="0"/>
          </a:p>
          <a:p>
            <a:r>
              <a:rPr lang="hr-HR" sz="2200" dirty="0">
                <a:solidFill>
                  <a:srgbClr val="FF0000"/>
                </a:solidFill>
              </a:rPr>
              <a:t>WHICH </a:t>
            </a:r>
            <a:r>
              <a:rPr lang="hr-HR" sz="2200" dirty="0" err="1">
                <a:solidFill>
                  <a:srgbClr val="FF0000"/>
                </a:solidFill>
              </a:rPr>
              <a:t>is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used for </a:t>
            </a:r>
            <a:r>
              <a:rPr lang="hr-HR" sz="2200" dirty="0" err="1">
                <a:solidFill>
                  <a:srgbClr val="FF0000"/>
                </a:solidFill>
              </a:rPr>
              <a:t>things</a:t>
            </a:r>
            <a:r>
              <a:rPr lang="hr-HR" sz="2200" dirty="0">
                <a:solidFill>
                  <a:srgbClr val="FF0000"/>
                </a:solidFill>
              </a:rPr>
              <a:t>. </a:t>
            </a:r>
            <a:r>
              <a:rPr lang="hr-HR" sz="2200" dirty="0" err="1">
                <a:solidFill>
                  <a:srgbClr val="FF0000"/>
                </a:solidFill>
              </a:rPr>
              <a:t>It</a:t>
            </a:r>
            <a:r>
              <a:rPr lang="en-US" sz="2200" dirty="0">
                <a:solidFill>
                  <a:srgbClr val="FF0000"/>
                </a:solidFill>
              </a:rPr>
              <a:t> replaces objects and animals</a:t>
            </a:r>
            <a:r>
              <a:rPr lang="hr-HR" sz="2200" dirty="0">
                <a:solidFill>
                  <a:srgbClr val="FF0000"/>
                </a:solidFill>
              </a:rPr>
              <a:t>.</a:t>
            </a:r>
          </a:p>
          <a:p>
            <a:r>
              <a:rPr lang="hr-HR" sz="2200" dirty="0">
                <a:solidFill>
                  <a:srgbClr val="FF0000"/>
                </a:solidFill>
              </a:rPr>
              <a:t> </a:t>
            </a:r>
          </a:p>
          <a:p>
            <a:r>
              <a:rPr lang="hr-HR" sz="2200" dirty="0">
                <a:solidFill>
                  <a:srgbClr val="FF0000"/>
                </a:solidFill>
              </a:rPr>
              <a:t>WHICH </a:t>
            </a:r>
            <a:r>
              <a:rPr lang="hr-HR" sz="2200" dirty="0">
                <a:solidFill>
                  <a:srgbClr val="0070C0"/>
                </a:solidFill>
              </a:rPr>
              <a:t>-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>
                <a:solidFill>
                  <a:schemeClr val="accent1"/>
                </a:solidFill>
              </a:rPr>
              <a:t>za stvari i životinje </a:t>
            </a:r>
          </a:p>
        </p:txBody>
      </p:sp>
    </p:spTree>
    <p:extLst>
      <p:ext uri="{BB962C8B-B14F-4D97-AF65-F5344CB8AC3E}">
        <p14:creationId xmlns:p14="http://schemas.microsoft.com/office/powerpoint/2010/main" val="18933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6B57E-2DFE-A9C8-A55C-706E66B68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16"/>
            <a:ext cx="5495278" cy="6858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51725E-A9D0-243D-D475-1B6273FC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7" y="0"/>
            <a:ext cx="102967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8647EA-352A-0AFB-91E0-78041C715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"/>
          <a:stretch/>
        </p:blipFill>
        <p:spPr>
          <a:xfrm>
            <a:off x="389" y="2198926"/>
            <a:ext cx="5494890" cy="15368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E628E-A85A-CF4C-AE6D-CBFC8F39E2A0}"/>
              </a:ext>
            </a:extLst>
          </p:cNvPr>
          <p:cNvSpPr txBox="1"/>
          <p:nvPr/>
        </p:nvSpPr>
        <p:spPr>
          <a:xfrm>
            <a:off x="5689562" y="2034346"/>
            <a:ext cx="5513534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2200" dirty="0"/>
              <a:t>A </a:t>
            </a:r>
            <a:r>
              <a:rPr lang="hr-HR" sz="2200" dirty="0" err="1"/>
              <a:t>cave</a:t>
            </a:r>
            <a:r>
              <a:rPr lang="hr-HR" sz="2200" dirty="0"/>
              <a:t> </a:t>
            </a:r>
            <a:r>
              <a:rPr lang="hr-HR" sz="2200" dirty="0" err="1"/>
              <a:t>is</a:t>
            </a:r>
            <a:r>
              <a:rPr lang="hr-HR" sz="2200" dirty="0"/>
              <a:t> a place </a:t>
            </a:r>
            <a:r>
              <a:rPr lang="hr-HR" sz="2200" dirty="0">
                <a:solidFill>
                  <a:srgbClr val="FF0000"/>
                </a:solidFill>
              </a:rPr>
              <a:t>WHERE</a:t>
            </a:r>
            <a:r>
              <a:rPr lang="hr-HR" sz="2200" dirty="0"/>
              <a:t> </a:t>
            </a:r>
            <a:r>
              <a:rPr lang="hr-HR" sz="2200" dirty="0" err="1"/>
              <a:t>Aladdin</a:t>
            </a:r>
            <a:r>
              <a:rPr lang="hr-HR" sz="2200" dirty="0"/>
              <a:t> </a:t>
            </a:r>
            <a:r>
              <a:rPr lang="hr-HR" sz="2200" dirty="0" err="1"/>
              <a:t>finds</a:t>
            </a:r>
            <a:r>
              <a:rPr lang="hr-HR" sz="2200" dirty="0"/>
              <a:t> a </a:t>
            </a:r>
            <a:r>
              <a:rPr lang="hr-HR" sz="2200" dirty="0" err="1"/>
              <a:t>magic</a:t>
            </a:r>
            <a:r>
              <a:rPr lang="hr-HR" sz="2200" dirty="0"/>
              <a:t> </a:t>
            </a:r>
            <a:r>
              <a:rPr lang="hr-HR" sz="2200" dirty="0" err="1"/>
              <a:t>lamp</a:t>
            </a:r>
            <a:r>
              <a:rPr lang="hr-HR" sz="2200" dirty="0"/>
              <a:t>. </a:t>
            </a:r>
          </a:p>
          <a:p>
            <a:r>
              <a:rPr lang="hr-HR" sz="2200" b="1" dirty="0">
                <a:sym typeface="Wingdings" panose="05000000000000000000" pitchFamily="2" charset="2"/>
              </a:rPr>
              <a:t>(…</a:t>
            </a:r>
            <a:r>
              <a:rPr lang="hr-HR" sz="22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where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Aladdin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finds</a:t>
            </a:r>
            <a:r>
              <a:rPr lang="hr-HR" sz="2200" b="1" i="1" dirty="0">
                <a:sym typeface="Wingdings" panose="05000000000000000000" pitchFamily="2" charset="2"/>
              </a:rPr>
              <a:t> a </a:t>
            </a:r>
            <a:r>
              <a:rPr lang="hr-HR" sz="2200" b="1" i="1" dirty="0" err="1">
                <a:sym typeface="Wingdings" panose="05000000000000000000" pitchFamily="2" charset="2"/>
              </a:rPr>
              <a:t>magic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i="1" dirty="0" err="1">
                <a:sym typeface="Wingdings" panose="05000000000000000000" pitchFamily="2" charset="2"/>
              </a:rPr>
              <a:t>lamp</a:t>
            </a:r>
            <a:r>
              <a:rPr lang="hr-HR" sz="2200" b="1" i="1" dirty="0">
                <a:sym typeface="Wingdings" panose="05000000000000000000" pitchFamily="2" charset="2"/>
              </a:rPr>
              <a:t> </a:t>
            </a:r>
            <a:r>
              <a:rPr lang="hr-HR" sz="2200" b="1" dirty="0">
                <a:sym typeface="Wingdings" panose="05000000000000000000" pitchFamily="2" charset="2"/>
              </a:rPr>
              <a:t> </a:t>
            </a:r>
            <a:r>
              <a:rPr lang="hr-HR" sz="2200" b="1" dirty="0" err="1">
                <a:sym typeface="Wingdings" panose="05000000000000000000" pitchFamily="2" charset="2"/>
              </a:rPr>
              <a:t>describes</a:t>
            </a:r>
            <a:r>
              <a:rPr lang="hr-HR" sz="2200" b="1" dirty="0">
                <a:sym typeface="Wingdings" panose="05000000000000000000" pitchFamily="2" charset="2"/>
              </a:rPr>
              <a:t> a place.)  </a:t>
            </a:r>
            <a:endParaRPr lang="hr-HR" sz="2200" b="1" dirty="0"/>
          </a:p>
          <a:p>
            <a:endParaRPr lang="hr-HR" sz="2200" b="1" dirty="0"/>
          </a:p>
          <a:p>
            <a:r>
              <a:rPr lang="hr-HR" sz="2200" dirty="0">
                <a:solidFill>
                  <a:srgbClr val="FF0000"/>
                </a:solidFill>
              </a:rPr>
              <a:t>WHERE </a:t>
            </a:r>
            <a:r>
              <a:rPr lang="hr-HR" sz="2200" dirty="0" err="1">
                <a:solidFill>
                  <a:srgbClr val="FF0000"/>
                </a:solidFill>
              </a:rPr>
              <a:t>is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used for </a:t>
            </a:r>
            <a:r>
              <a:rPr lang="hr-HR" sz="2200" dirty="0" err="1">
                <a:solidFill>
                  <a:srgbClr val="FF0000"/>
                </a:solidFill>
              </a:rPr>
              <a:t>places</a:t>
            </a:r>
            <a:r>
              <a:rPr lang="hr-HR" sz="2200" dirty="0">
                <a:solidFill>
                  <a:srgbClr val="FF0000"/>
                </a:solidFill>
              </a:rPr>
              <a:t>.</a:t>
            </a:r>
          </a:p>
          <a:p>
            <a:endParaRPr lang="hr-HR" sz="2200" dirty="0">
              <a:solidFill>
                <a:srgbClr val="FF0000"/>
              </a:solidFill>
            </a:endParaRPr>
          </a:p>
          <a:p>
            <a:r>
              <a:rPr lang="hr-HR" sz="2200" dirty="0">
                <a:solidFill>
                  <a:srgbClr val="FF0000"/>
                </a:solidFill>
              </a:rPr>
              <a:t>WHERE</a:t>
            </a:r>
            <a:r>
              <a:rPr lang="hr-HR" sz="2200" dirty="0">
                <a:solidFill>
                  <a:schemeClr val="accent1"/>
                </a:solidFill>
              </a:rPr>
              <a:t> – za mjesta.</a:t>
            </a:r>
            <a:endParaRPr lang="hr-H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6B57E-2DFE-A9C8-A55C-706E66B68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95278" cy="6858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51725E-A9D0-243D-D475-1B6273FC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7" y="0"/>
            <a:ext cx="102967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E628E-A85A-CF4C-AE6D-CBFC8F39E2A0}"/>
              </a:ext>
            </a:extLst>
          </p:cNvPr>
          <p:cNvSpPr txBox="1"/>
          <p:nvPr/>
        </p:nvSpPr>
        <p:spPr>
          <a:xfrm>
            <a:off x="5689563" y="152280"/>
            <a:ext cx="55135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err="1"/>
              <a:t>Fill</a:t>
            </a:r>
            <a:r>
              <a:rPr lang="hr-HR" sz="2200" b="1" dirty="0"/>
              <a:t> </a:t>
            </a:r>
            <a:r>
              <a:rPr lang="hr-HR" sz="2200" b="1" dirty="0" err="1"/>
              <a:t>in</a:t>
            </a:r>
            <a:r>
              <a:rPr lang="hr-HR" sz="2200" b="1" dirty="0"/>
              <a:t> </a:t>
            </a:r>
            <a:r>
              <a:rPr lang="hr-HR" sz="2200" b="1" dirty="0" err="1"/>
              <a:t>the</a:t>
            </a:r>
            <a:r>
              <a:rPr lang="hr-HR" sz="2200" b="1" dirty="0"/>
              <a:t> sentence </a:t>
            </a:r>
            <a:r>
              <a:rPr lang="hr-HR" sz="2200" b="1" dirty="0" err="1"/>
              <a:t>in</a:t>
            </a:r>
            <a:r>
              <a:rPr lang="hr-HR" sz="2200" b="1" dirty="0"/>
              <a:t> </a:t>
            </a:r>
            <a:r>
              <a:rPr lang="hr-HR" sz="2200" b="1" dirty="0" err="1"/>
              <a:t>Task</a:t>
            </a:r>
            <a:r>
              <a:rPr lang="hr-HR" sz="2200" b="1" dirty="0"/>
              <a:t> H </a:t>
            </a:r>
            <a:r>
              <a:rPr lang="hr-HR" sz="2200" b="1" dirty="0" err="1"/>
              <a:t>using</a:t>
            </a:r>
            <a:r>
              <a:rPr lang="hr-HR" sz="2200" b="1" dirty="0"/>
              <a:t> WHO, WHICH </a:t>
            </a:r>
            <a:r>
              <a:rPr lang="hr-HR" sz="2200" b="1" dirty="0" err="1"/>
              <a:t>or</a:t>
            </a:r>
            <a:r>
              <a:rPr lang="hr-HR" sz="2200" b="1" dirty="0"/>
              <a:t> WHERE.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3D6B9-50F8-72B2-39F6-AE818E4A0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6" y="1523677"/>
            <a:ext cx="4168501" cy="40237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AB728D-23C8-FE05-8784-80C291E2CB3D}"/>
              </a:ext>
            </a:extLst>
          </p:cNvPr>
          <p:cNvSpPr txBox="1"/>
          <p:nvPr/>
        </p:nvSpPr>
        <p:spPr>
          <a:xfrm>
            <a:off x="5689563" y="921721"/>
            <a:ext cx="54163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200" b="1" dirty="0" err="1"/>
              <a:t>Check</a:t>
            </a:r>
            <a:r>
              <a:rPr lang="hr-HR" sz="22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41DF3-9603-AD1F-D7AD-56094CFDB316}"/>
              </a:ext>
            </a:extLst>
          </p:cNvPr>
          <p:cNvSpPr txBox="1"/>
          <p:nvPr/>
        </p:nvSpPr>
        <p:spPr>
          <a:xfrm>
            <a:off x="2642586" y="2086252"/>
            <a:ext cx="9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CA707-3595-5AA3-87E8-94F8C65A6DC0}"/>
              </a:ext>
            </a:extLst>
          </p:cNvPr>
          <p:cNvSpPr txBox="1"/>
          <p:nvPr/>
        </p:nvSpPr>
        <p:spPr>
          <a:xfrm>
            <a:off x="2201662" y="2709293"/>
            <a:ext cx="9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WHICH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D1A45-D600-63BC-5CAE-0ADF3C8B0A69}"/>
              </a:ext>
            </a:extLst>
          </p:cNvPr>
          <p:cNvSpPr txBox="1"/>
          <p:nvPr/>
        </p:nvSpPr>
        <p:spPr>
          <a:xfrm>
            <a:off x="2386613" y="3271868"/>
            <a:ext cx="9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3A0AD-7AE1-AD60-2214-9E3EFCFA7356}"/>
              </a:ext>
            </a:extLst>
          </p:cNvPr>
          <p:cNvSpPr txBox="1"/>
          <p:nvPr/>
        </p:nvSpPr>
        <p:spPr>
          <a:xfrm>
            <a:off x="3618652" y="3854388"/>
            <a:ext cx="9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8279-64EF-0C96-C8EA-037D4CB7A2DF}"/>
              </a:ext>
            </a:extLst>
          </p:cNvPr>
          <p:cNvSpPr txBox="1"/>
          <p:nvPr/>
        </p:nvSpPr>
        <p:spPr>
          <a:xfrm>
            <a:off x="3618652" y="4440314"/>
            <a:ext cx="9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WHICH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5E097-70A9-2FD5-686D-F26538DFD876}"/>
              </a:ext>
            </a:extLst>
          </p:cNvPr>
          <p:cNvSpPr txBox="1"/>
          <p:nvPr/>
        </p:nvSpPr>
        <p:spPr>
          <a:xfrm>
            <a:off x="3119022" y="5026240"/>
            <a:ext cx="91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20C67-489F-E39B-34D2-76137F29E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6" y="1523677"/>
            <a:ext cx="4153260" cy="416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19BDCF-4691-C22E-F539-9D4E21061F6A}"/>
              </a:ext>
            </a:extLst>
          </p:cNvPr>
          <p:cNvSpPr txBox="1"/>
          <p:nvPr/>
        </p:nvSpPr>
        <p:spPr>
          <a:xfrm>
            <a:off x="5689563" y="1597366"/>
            <a:ext cx="55135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err="1"/>
              <a:t>Finish</a:t>
            </a:r>
            <a:r>
              <a:rPr lang="hr-HR" sz="2200" b="1" dirty="0"/>
              <a:t> </a:t>
            </a:r>
            <a:r>
              <a:rPr lang="hr-HR" sz="2200" b="1" dirty="0" err="1"/>
              <a:t>the</a:t>
            </a:r>
            <a:r>
              <a:rPr lang="hr-HR" sz="2200" b="1" dirty="0"/>
              <a:t> </a:t>
            </a:r>
            <a:r>
              <a:rPr lang="hr-HR" sz="2200" b="1" dirty="0" err="1"/>
              <a:t>sentences</a:t>
            </a:r>
            <a:r>
              <a:rPr lang="hr-HR" sz="2200" b="1" dirty="0"/>
              <a:t> </a:t>
            </a:r>
            <a:r>
              <a:rPr lang="hr-HR" sz="2200" b="1" dirty="0" err="1"/>
              <a:t>in</a:t>
            </a:r>
            <a:r>
              <a:rPr lang="hr-HR" sz="2200" b="1" dirty="0"/>
              <a:t> </a:t>
            </a:r>
            <a:r>
              <a:rPr lang="hr-HR" sz="2200" b="1" dirty="0" err="1"/>
              <a:t>Task</a:t>
            </a:r>
            <a:r>
              <a:rPr lang="hr-HR" sz="2200" b="1" dirty="0"/>
              <a:t> I </a:t>
            </a:r>
            <a:r>
              <a:rPr lang="hr-HR" sz="2200" b="1" dirty="0" err="1"/>
              <a:t>using</a:t>
            </a:r>
            <a:r>
              <a:rPr lang="hr-HR" sz="2200" b="1" dirty="0"/>
              <a:t> WHO, WHICH </a:t>
            </a:r>
            <a:r>
              <a:rPr lang="hr-HR" sz="2200" b="1" dirty="0" err="1"/>
              <a:t>or</a:t>
            </a:r>
            <a:r>
              <a:rPr lang="hr-HR" sz="2200" b="1" dirty="0"/>
              <a:t> WHERE.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B021A7-7FD7-7DA2-4202-E883CD6B7729}"/>
              </a:ext>
            </a:extLst>
          </p:cNvPr>
          <p:cNvSpPr txBox="1"/>
          <p:nvPr/>
        </p:nvSpPr>
        <p:spPr>
          <a:xfrm>
            <a:off x="5689563" y="2366807"/>
            <a:ext cx="54163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200" b="1" dirty="0" err="1"/>
              <a:t>Check</a:t>
            </a:r>
            <a:r>
              <a:rPr lang="hr-HR" sz="2200" b="1" dirty="0"/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5B3589-4700-6883-3C4C-DA0E01AA77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13472"/>
          <a:stretch/>
        </p:blipFill>
        <p:spPr>
          <a:xfrm>
            <a:off x="619222" y="2209165"/>
            <a:ext cx="4066451" cy="34106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900D87-4C4C-8E52-4F03-63C5EE8E2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2" y="152280"/>
            <a:ext cx="3931080" cy="661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B5ED2A-F8E7-5608-7FE3-3E6B7B869758}"/>
              </a:ext>
            </a:extLst>
          </p:cNvPr>
          <p:cNvSpPr txBox="1"/>
          <p:nvPr/>
        </p:nvSpPr>
        <p:spPr>
          <a:xfrm>
            <a:off x="5689563" y="3042452"/>
            <a:ext cx="55135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err="1"/>
              <a:t>Fill</a:t>
            </a:r>
            <a:r>
              <a:rPr lang="hr-HR" sz="2200" b="1" dirty="0"/>
              <a:t> </a:t>
            </a:r>
            <a:r>
              <a:rPr lang="hr-HR" sz="2200" b="1" dirty="0" err="1"/>
              <a:t>in</a:t>
            </a:r>
            <a:r>
              <a:rPr lang="hr-HR" sz="2200" b="1" dirty="0"/>
              <a:t> </a:t>
            </a:r>
            <a:r>
              <a:rPr lang="hr-HR" sz="2200" b="1" dirty="0" err="1"/>
              <a:t>the</a:t>
            </a:r>
            <a:r>
              <a:rPr lang="hr-HR" sz="2200" b="1" dirty="0"/>
              <a:t> </a:t>
            </a:r>
            <a:r>
              <a:rPr lang="hr-HR" sz="2200" b="1" dirty="0" err="1"/>
              <a:t>sentences</a:t>
            </a:r>
            <a:r>
              <a:rPr lang="hr-HR" sz="2200" b="1" dirty="0"/>
              <a:t> </a:t>
            </a:r>
            <a:r>
              <a:rPr lang="hr-HR" sz="2200" b="1" dirty="0" err="1"/>
              <a:t>in</a:t>
            </a:r>
            <a:r>
              <a:rPr lang="hr-HR" sz="2200" b="1" dirty="0"/>
              <a:t> </a:t>
            </a:r>
            <a:r>
              <a:rPr lang="hr-HR" sz="2200" b="1" dirty="0" err="1"/>
              <a:t>Task</a:t>
            </a:r>
            <a:r>
              <a:rPr lang="hr-HR" sz="2200" b="1" dirty="0"/>
              <a:t> J </a:t>
            </a:r>
            <a:r>
              <a:rPr lang="hr-HR" sz="2200" b="1" dirty="0" err="1"/>
              <a:t>using</a:t>
            </a:r>
            <a:r>
              <a:rPr lang="hr-HR" sz="2200" b="1" dirty="0"/>
              <a:t> WHO, WHICH </a:t>
            </a:r>
            <a:r>
              <a:rPr lang="hr-HR" sz="2200" b="1" dirty="0" err="1"/>
              <a:t>or</a:t>
            </a:r>
            <a:r>
              <a:rPr lang="hr-HR" sz="2200" b="1" dirty="0"/>
              <a:t> WHERE.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5BA1D8-10D5-0CB2-5D00-93640491573B}"/>
              </a:ext>
            </a:extLst>
          </p:cNvPr>
          <p:cNvSpPr txBox="1"/>
          <p:nvPr/>
        </p:nvSpPr>
        <p:spPr>
          <a:xfrm>
            <a:off x="5689563" y="3889860"/>
            <a:ext cx="54163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200" b="1" dirty="0" err="1"/>
              <a:t>Check</a:t>
            </a:r>
            <a:r>
              <a:rPr lang="hr-HR" sz="2200" b="1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6809B0-222A-4F7B-9774-19BEBE318FD4}"/>
              </a:ext>
            </a:extLst>
          </p:cNvPr>
          <p:cNvSpPr txBox="1"/>
          <p:nvPr/>
        </p:nvSpPr>
        <p:spPr>
          <a:xfrm>
            <a:off x="1284389" y="952498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WHICH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533A18-E798-7DB0-99A0-2E1582FA2CB5}"/>
              </a:ext>
            </a:extLst>
          </p:cNvPr>
          <p:cNvSpPr txBox="1"/>
          <p:nvPr/>
        </p:nvSpPr>
        <p:spPr>
          <a:xfrm>
            <a:off x="3101266" y="1246242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61BEC6-D28A-E5E2-FE63-77856AC81CD5}"/>
              </a:ext>
            </a:extLst>
          </p:cNvPr>
          <p:cNvSpPr txBox="1"/>
          <p:nvPr/>
        </p:nvSpPr>
        <p:spPr>
          <a:xfrm>
            <a:off x="1082574" y="2227572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B3A0DD-E496-7FB8-5F2E-C6341ABD556E}"/>
              </a:ext>
            </a:extLst>
          </p:cNvPr>
          <p:cNvSpPr txBox="1"/>
          <p:nvPr/>
        </p:nvSpPr>
        <p:spPr>
          <a:xfrm>
            <a:off x="2188551" y="3147894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28BCD0-867C-ACBE-659F-150D9B973366}"/>
              </a:ext>
            </a:extLst>
          </p:cNvPr>
          <p:cNvSpPr txBox="1"/>
          <p:nvPr/>
        </p:nvSpPr>
        <p:spPr>
          <a:xfrm>
            <a:off x="1252815" y="4202714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6047E-B6D4-8724-F689-07DB9D96C349}"/>
              </a:ext>
            </a:extLst>
          </p:cNvPr>
          <p:cNvSpPr txBox="1"/>
          <p:nvPr/>
        </p:nvSpPr>
        <p:spPr>
          <a:xfrm>
            <a:off x="1234369" y="4798753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073833-9AAE-3D4B-156C-B2934721FF82}"/>
              </a:ext>
            </a:extLst>
          </p:cNvPr>
          <p:cNvSpPr txBox="1"/>
          <p:nvPr/>
        </p:nvSpPr>
        <p:spPr>
          <a:xfrm>
            <a:off x="2698658" y="6027190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0F0997-AF78-FAC2-88C1-87C379B0D3AC}"/>
              </a:ext>
            </a:extLst>
          </p:cNvPr>
          <p:cNvSpPr txBox="1"/>
          <p:nvPr/>
        </p:nvSpPr>
        <p:spPr>
          <a:xfrm>
            <a:off x="5665078" y="4642449"/>
            <a:ext cx="55135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/>
              <a:t>Play </a:t>
            </a:r>
            <a:r>
              <a:rPr lang="hr-HR" sz="2200" b="1" dirty="0" err="1"/>
              <a:t>this</a:t>
            </a:r>
            <a:r>
              <a:rPr lang="hr-HR" sz="2200" b="1" dirty="0"/>
              <a:t> game </a:t>
            </a:r>
            <a:r>
              <a:rPr lang="hr-HR" sz="2200" b="1" dirty="0" err="1"/>
              <a:t>in</a:t>
            </a:r>
            <a:r>
              <a:rPr lang="hr-HR" sz="2200" b="1" dirty="0"/>
              <a:t> 4 </a:t>
            </a:r>
            <a:r>
              <a:rPr lang="hr-HR" sz="2200" b="1" dirty="0" err="1"/>
              <a:t>groups</a:t>
            </a:r>
            <a:r>
              <a:rPr lang="hr-HR" sz="2200" b="1" dirty="0"/>
              <a:t> </a:t>
            </a:r>
            <a:r>
              <a:rPr lang="hr-HR" sz="2200" b="1" dirty="0" err="1"/>
              <a:t>and</a:t>
            </a:r>
            <a:r>
              <a:rPr lang="hr-HR" sz="2200" b="1" dirty="0"/>
              <a:t> test </a:t>
            </a:r>
            <a:r>
              <a:rPr lang="hr-HR" sz="2200" b="1" dirty="0" err="1"/>
              <a:t>your</a:t>
            </a:r>
            <a:r>
              <a:rPr lang="hr-HR" sz="2200" b="1" dirty="0"/>
              <a:t> </a:t>
            </a:r>
            <a:r>
              <a:rPr lang="hr-HR" sz="2200" b="1" dirty="0" err="1"/>
              <a:t>knowledge</a:t>
            </a:r>
            <a:r>
              <a:rPr lang="hr-HR" sz="2200" b="1" dirty="0"/>
              <a:t>. </a:t>
            </a:r>
            <a:r>
              <a:rPr lang="hr-HR" sz="2200" b="1" dirty="0">
                <a:hlinkClick r:id="rId8"/>
              </a:rPr>
              <a:t>https://wordwall.net/play/7672/877/785</a:t>
            </a:r>
            <a:r>
              <a:rPr lang="hr-HR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72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/>
      <p:bldP spid="19" grpId="0"/>
      <p:bldP spid="24" grpId="0"/>
      <p:bldP spid="25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52. 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563" y="341147"/>
            <a:ext cx="5703572" cy="848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Do </a:t>
            </a:r>
            <a:r>
              <a:rPr lang="hr-HR" b="1" dirty="0" err="1"/>
              <a:t>Task</a:t>
            </a:r>
            <a:r>
              <a:rPr lang="hr-HR" b="1" dirty="0"/>
              <a:t> D. </a:t>
            </a:r>
            <a:r>
              <a:rPr lang="hr-HR" b="1" dirty="0" err="1"/>
              <a:t>Listen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down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titles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films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5968653" y="2100560"/>
            <a:ext cx="6125673" cy="1452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Superman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Spider</a:t>
            </a:r>
            <a:r>
              <a:rPr lang="hr-HR" b="1" dirty="0"/>
              <a:t>-Man, Indiana </a:t>
            </a:r>
            <a:r>
              <a:rPr lang="hr-HR" b="1" dirty="0" err="1"/>
              <a:t>Joness</a:t>
            </a:r>
            <a:r>
              <a:rPr lang="hr-HR" b="1" dirty="0"/>
              <a:t>, </a:t>
            </a:r>
            <a:r>
              <a:rPr lang="hr-HR" b="1" dirty="0" err="1"/>
              <a:t>High</a:t>
            </a:r>
            <a:r>
              <a:rPr lang="hr-HR" b="1" dirty="0"/>
              <a:t> </a:t>
            </a:r>
            <a:r>
              <a:rPr lang="hr-HR" b="1" dirty="0" err="1"/>
              <a:t>School</a:t>
            </a:r>
            <a:r>
              <a:rPr lang="hr-HR" b="1" dirty="0"/>
              <a:t> </a:t>
            </a:r>
            <a:r>
              <a:rPr lang="hr-HR" b="1" dirty="0" err="1"/>
              <a:t>Musical</a:t>
            </a:r>
            <a:r>
              <a:rPr lang="hr-HR" b="1" dirty="0"/>
              <a:t>, Titanic, WALL-E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144" y="1259656"/>
            <a:ext cx="4020165" cy="5175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6B9708-C37B-2BF1-7FF2-3444D26C2E4B}"/>
              </a:ext>
            </a:extLst>
          </p:cNvPr>
          <p:cNvSpPr txBox="1">
            <a:spLocks/>
          </p:cNvSpPr>
          <p:nvPr/>
        </p:nvSpPr>
        <p:spPr>
          <a:xfrm>
            <a:off x="6096000" y="4582777"/>
            <a:ext cx="5551502" cy="167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Listen</a:t>
            </a:r>
            <a:r>
              <a:rPr lang="hr-HR" b="1" dirty="0"/>
              <a:t> </a:t>
            </a:r>
            <a:r>
              <a:rPr lang="hr-HR" b="1" dirty="0" err="1"/>
              <a:t>again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fill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E.</a:t>
            </a:r>
            <a:endParaRPr lang="hr-HR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4CB311B-F71F-D79B-5B90-F2B3A4D4FD2C}"/>
              </a:ext>
            </a:extLst>
          </p:cNvPr>
          <p:cNvSpPr txBox="1">
            <a:spLocks/>
          </p:cNvSpPr>
          <p:nvPr/>
        </p:nvSpPr>
        <p:spPr>
          <a:xfrm>
            <a:off x="6070805" y="5921410"/>
            <a:ext cx="5076546" cy="669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give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opinion</a:t>
            </a:r>
            <a:r>
              <a:rPr lang="hr-HR" b="1" dirty="0"/>
              <a:t> on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films</a:t>
            </a:r>
            <a:r>
              <a:rPr lang="hr-HR" b="1" dirty="0"/>
              <a:t> </a:t>
            </a:r>
            <a:r>
              <a:rPr lang="hr-HR" b="1" dirty="0" err="1"/>
              <a:t>above</a:t>
            </a:r>
            <a:r>
              <a:rPr lang="hr-HR" b="1" dirty="0"/>
              <a:t>. Use </a:t>
            </a:r>
            <a:r>
              <a:rPr lang="hr-HR" b="1" dirty="0" err="1"/>
              <a:t>because</a:t>
            </a:r>
            <a:r>
              <a:rPr lang="hr-HR" b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AF284D-9C77-8A3D-C292-B7F19E2CD7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" y="3112280"/>
            <a:ext cx="5271623" cy="6334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86_wb_u2__l10_josh_1">
            <a:hlinkClick r:id="" action="ppaction://media"/>
            <a:extLst>
              <a:ext uri="{FF2B5EF4-FFF2-40B4-BE49-F238E27FC236}">
                <a16:creationId xmlns:a16="http://schemas.microsoft.com/office/drawing/2014/main" id="{8D82A733-8137-1BF5-2545-9D97BD9A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52488" y="1202384"/>
            <a:ext cx="487363" cy="487363"/>
          </a:xfrm>
          <a:prstGeom prst="rect">
            <a:avLst/>
          </a:prstGeom>
        </p:spPr>
      </p:pic>
      <p:pic>
        <p:nvPicPr>
          <p:cNvPr id="9" name="87_wb_u2__l10_tim">
            <a:hlinkClick r:id="" action="ppaction://media"/>
            <a:extLst>
              <a:ext uri="{FF2B5EF4-FFF2-40B4-BE49-F238E27FC236}">
                <a16:creationId xmlns:a16="http://schemas.microsoft.com/office/drawing/2014/main" id="{8FBBA474-3D6C-CC23-7038-3F0B7FEC3E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86325" y="1254459"/>
            <a:ext cx="487363" cy="487363"/>
          </a:xfrm>
          <a:prstGeom prst="rect">
            <a:avLst/>
          </a:prstGeom>
        </p:spPr>
      </p:pic>
      <p:pic>
        <p:nvPicPr>
          <p:cNvPr id="15" name="88_wb_u2__l10_sarah">
            <a:hlinkClick r:id="" action="ppaction://media"/>
            <a:extLst>
              <a:ext uri="{FF2B5EF4-FFF2-40B4-BE49-F238E27FC236}">
                <a16:creationId xmlns:a16="http://schemas.microsoft.com/office/drawing/2014/main" id="{8E169C3C-99B2-73C3-5BC2-8950E7F899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06123" y="1278330"/>
            <a:ext cx="487363" cy="487363"/>
          </a:xfrm>
          <a:prstGeom prst="rect">
            <a:avLst/>
          </a:prstGeom>
        </p:spPr>
      </p:pic>
      <p:pic>
        <p:nvPicPr>
          <p:cNvPr id="17" name="89_wb_u2__l10_trish">
            <a:hlinkClick r:id="" action="ppaction://media"/>
            <a:extLst>
              <a:ext uri="{FF2B5EF4-FFF2-40B4-BE49-F238E27FC236}">
                <a16:creationId xmlns:a16="http://schemas.microsoft.com/office/drawing/2014/main" id="{FDE2F4AE-F5E4-9672-6905-0E1C4A3308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4957" y="1278329"/>
            <a:ext cx="487363" cy="487363"/>
          </a:xfrm>
          <a:prstGeom prst="rect">
            <a:avLst/>
          </a:prstGeom>
        </p:spPr>
      </p:pic>
      <p:pic>
        <p:nvPicPr>
          <p:cNvPr id="18" name="90_wb_u2__l10_harry">
            <a:hlinkClick r:id="" action="ppaction://media"/>
            <a:extLst>
              <a:ext uri="{FF2B5EF4-FFF2-40B4-BE49-F238E27FC236}">
                <a16:creationId xmlns:a16="http://schemas.microsoft.com/office/drawing/2014/main" id="{DB589ED9-1B1C-7A09-519A-62CDE4DBCE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36524" y="1249153"/>
            <a:ext cx="487363" cy="48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60E527-3C5F-31E9-01E7-8CC97BB943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/>
          <a:stretch/>
        </p:blipFill>
        <p:spPr>
          <a:xfrm>
            <a:off x="275493" y="2216390"/>
            <a:ext cx="5566824" cy="32260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86_wb_u2__l10_josh_1">
            <a:hlinkClick r:id="" action="ppaction://media"/>
            <a:extLst>
              <a:ext uri="{FF2B5EF4-FFF2-40B4-BE49-F238E27FC236}">
                <a16:creationId xmlns:a16="http://schemas.microsoft.com/office/drawing/2014/main" id="{DC506D07-A000-1221-3C92-C7DADD7E9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30007" y="5011793"/>
            <a:ext cx="487363" cy="487363"/>
          </a:xfrm>
          <a:prstGeom prst="rect">
            <a:avLst/>
          </a:prstGeom>
        </p:spPr>
      </p:pic>
      <p:pic>
        <p:nvPicPr>
          <p:cNvPr id="22" name="87_wb_u2__l10_tim">
            <a:hlinkClick r:id="" action="ppaction://media"/>
            <a:extLst>
              <a:ext uri="{FF2B5EF4-FFF2-40B4-BE49-F238E27FC236}">
                <a16:creationId xmlns:a16="http://schemas.microsoft.com/office/drawing/2014/main" id="{921772CF-BEDB-6CA2-86F6-3FA88C0CF4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62442" y="5010550"/>
            <a:ext cx="487363" cy="487363"/>
          </a:xfrm>
          <a:prstGeom prst="rect">
            <a:avLst/>
          </a:prstGeom>
        </p:spPr>
      </p:pic>
      <p:pic>
        <p:nvPicPr>
          <p:cNvPr id="23" name="88_wb_u2__l10_sarah">
            <a:hlinkClick r:id="" action="ppaction://media"/>
            <a:extLst>
              <a:ext uri="{FF2B5EF4-FFF2-40B4-BE49-F238E27FC236}">
                <a16:creationId xmlns:a16="http://schemas.microsoft.com/office/drawing/2014/main" id="{2B8A404F-5715-B0B8-975B-2C7C5BF55E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08775" y="5009928"/>
            <a:ext cx="487363" cy="487363"/>
          </a:xfrm>
          <a:prstGeom prst="rect">
            <a:avLst/>
          </a:prstGeom>
        </p:spPr>
      </p:pic>
      <p:pic>
        <p:nvPicPr>
          <p:cNvPr id="24" name="89_wb_u2__l10_trish">
            <a:hlinkClick r:id="" action="ppaction://media"/>
            <a:extLst>
              <a:ext uri="{FF2B5EF4-FFF2-40B4-BE49-F238E27FC236}">
                <a16:creationId xmlns:a16="http://schemas.microsoft.com/office/drawing/2014/main" id="{05425824-E235-94E0-6428-C4DFBC1454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56937" y="5010468"/>
            <a:ext cx="487363" cy="487363"/>
          </a:xfrm>
          <a:prstGeom prst="rect">
            <a:avLst/>
          </a:prstGeom>
        </p:spPr>
      </p:pic>
      <p:pic>
        <p:nvPicPr>
          <p:cNvPr id="25" name="90_wb_u2__l10_harry">
            <a:hlinkClick r:id="" action="ppaction://media"/>
            <a:extLst>
              <a:ext uri="{FF2B5EF4-FFF2-40B4-BE49-F238E27FC236}">
                <a16:creationId xmlns:a16="http://schemas.microsoft.com/office/drawing/2014/main" id="{3DCBC56B-5B3C-5CCC-7803-E14728999C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53213" y="5011576"/>
            <a:ext cx="487363" cy="4873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40EED4-759C-EBE1-68DE-DD57AF8533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0" y="2509719"/>
            <a:ext cx="5463965" cy="2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37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57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9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36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37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16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570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89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361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/>
      <p:bldP spid="4" grpId="0" build="p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52. 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2477" y="2069212"/>
            <a:ext cx="5703572" cy="1614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finish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phrases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C?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know</a:t>
            </a:r>
            <a:r>
              <a:rPr lang="hr-HR" b="1" dirty="0"/>
              <a:t> </a:t>
            </a: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films</a:t>
            </a:r>
            <a:r>
              <a:rPr lang="hr-HR" b="1" dirty="0"/>
              <a:t> are </a:t>
            </a:r>
            <a:r>
              <a:rPr lang="hr-HR" b="1" dirty="0" err="1"/>
              <a:t>they</a:t>
            </a:r>
            <a:r>
              <a:rPr lang="hr-HR" b="1" dirty="0"/>
              <a:t> </a:t>
            </a:r>
            <a:r>
              <a:rPr lang="hr-HR" b="1" dirty="0" err="1"/>
              <a:t>talking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?</a:t>
            </a: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092699" y="3329764"/>
            <a:ext cx="5595391" cy="75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144" y="1259656"/>
            <a:ext cx="4020165" cy="5175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6B9708-C37B-2BF1-7FF2-3444D26C2E4B}"/>
              </a:ext>
            </a:extLst>
          </p:cNvPr>
          <p:cNvSpPr txBox="1">
            <a:spLocks/>
          </p:cNvSpPr>
          <p:nvPr/>
        </p:nvSpPr>
        <p:spPr>
          <a:xfrm>
            <a:off x="6111388" y="4274110"/>
            <a:ext cx="5551502" cy="167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Fill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G. Use: INTO, BY, ON, WITH, OF, AGAINST.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727F8F-D5FE-BCA1-9708-81CAD7CC7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" y="2544551"/>
            <a:ext cx="5555475" cy="27057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4CCAA0-CC44-7DF2-3909-1EB1CB0AD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3" y="3050466"/>
            <a:ext cx="4934673" cy="21435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9E0AF5-81D6-C1CA-9A36-6EDC4DDA1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4" y="2274810"/>
            <a:ext cx="5811684" cy="31448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9E8CE0C-B5C7-A82A-A82E-C4766CB28D43}"/>
              </a:ext>
            </a:extLst>
          </p:cNvPr>
          <p:cNvSpPr txBox="1">
            <a:spLocks/>
          </p:cNvSpPr>
          <p:nvPr/>
        </p:nvSpPr>
        <p:spPr>
          <a:xfrm>
            <a:off x="6089444" y="5194063"/>
            <a:ext cx="5595391" cy="75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5862961-A196-FE4A-880A-48D4BCF6A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8" y="2636908"/>
            <a:ext cx="5585614" cy="26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4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53. 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930" y="1092213"/>
            <a:ext cx="5869207" cy="141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Fill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H </a:t>
            </a:r>
            <a:r>
              <a:rPr lang="hr-HR" b="1" dirty="0" err="1"/>
              <a:t>using</a:t>
            </a:r>
            <a:r>
              <a:rPr lang="hr-HR" b="1" dirty="0"/>
              <a:t> WHO, WHICH, </a:t>
            </a:r>
            <a:r>
              <a:rPr lang="hr-HR" b="1" dirty="0" err="1"/>
              <a:t>or</a:t>
            </a:r>
            <a:r>
              <a:rPr lang="hr-HR" b="1" dirty="0"/>
              <a:t> WHERE. </a:t>
            </a:r>
            <a:r>
              <a:rPr lang="hr-HR" b="1" dirty="0" err="1"/>
              <a:t>Match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film </a:t>
            </a:r>
            <a:r>
              <a:rPr lang="hr-HR" b="1" dirty="0" err="1"/>
              <a:t>titles</a:t>
            </a:r>
            <a:r>
              <a:rPr lang="hr-HR" b="1" dirty="0"/>
              <a:t>. </a:t>
            </a: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028219" y="2417776"/>
            <a:ext cx="5595391" cy="75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330" y="1210892"/>
            <a:ext cx="3849702" cy="5442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6B9708-C37B-2BF1-7FF2-3444D26C2E4B}"/>
              </a:ext>
            </a:extLst>
          </p:cNvPr>
          <p:cNvSpPr txBox="1">
            <a:spLocks/>
          </p:cNvSpPr>
          <p:nvPr/>
        </p:nvSpPr>
        <p:spPr>
          <a:xfrm>
            <a:off x="5987021" y="3106536"/>
            <a:ext cx="5551502" cy="167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Circle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right</a:t>
            </a:r>
            <a:r>
              <a:rPr lang="hr-HR" b="1" dirty="0"/>
              <a:t> </a:t>
            </a:r>
            <a:r>
              <a:rPr lang="hr-HR" b="1" dirty="0" err="1"/>
              <a:t>form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I. </a:t>
            </a:r>
            <a:r>
              <a:rPr lang="hr-HR" b="1" dirty="0" err="1"/>
              <a:t>Look</a:t>
            </a:r>
            <a:r>
              <a:rPr lang="hr-HR" b="1" dirty="0"/>
              <a:t> at </a:t>
            </a:r>
            <a:r>
              <a:rPr lang="hr-HR" b="1" dirty="0" err="1"/>
              <a:t>page</a:t>
            </a:r>
            <a:r>
              <a:rPr lang="hr-HR" b="1" dirty="0"/>
              <a:t> 135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Pupil’s</a:t>
            </a:r>
            <a:r>
              <a:rPr lang="hr-HR" b="1" dirty="0"/>
              <a:t> </a:t>
            </a:r>
            <a:r>
              <a:rPr lang="hr-HR" b="1" dirty="0" err="1"/>
              <a:t>Book</a:t>
            </a:r>
            <a:r>
              <a:rPr lang="hr-HR" b="1" dirty="0"/>
              <a:t>.</a:t>
            </a:r>
            <a:endParaRPr lang="hr-HR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9E8CE0C-B5C7-A82A-A82E-C4766CB28D43}"/>
              </a:ext>
            </a:extLst>
          </p:cNvPr>
          <p:cNvSpPr txBox="1">
            <a:spLocks/>
          </p:cNvSpPr>
          <p:nvPr/>
        </p:nvSpPr>
        <p:spPr>
          <a:xfrm>
            <a:off x="6034588" y="4090941"/>
            <a:ext cx="5595391" cy="75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E2C0B-36E8-A3CB-CC4F-4566194E6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6" y="2190232"/>
            <a:ext cx="5021917" cy="36402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3F11A-7935-5EEA-ACB2-D818739F5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8" y="2640670"/>
            <a:ext cx="4707149" cy="3094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5E0967-C513-42AC-3752-F1E0CE3FE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2109012"/>
            <a:ext cx="5090601" cy="38027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D5E6B8-1B0A-746D-4852-0FC704074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5" y="2545277"/>
            <a:ext cx="2483462" cy="1613424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AC7B8B0-B695-60B6-9F00-F97AA78A7EBB}"/>
              </a:ext>
            </a:extLst>
          </p:cNvPr>
          <p:cNvSpPr txBox="1">
            <a:spLocks/>
          </p:cNvSpPr>
          <p:nvPr/>
        </p:nvSpPr>
        <p:spPr>
          <a:xfrm>
            <a:off x="6028219" y="4844153"/>
            <a:ext cx="5551502" cy="98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Replace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brackets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possessive</a:t>
            </a:r>
            <a:r>
              <a:rPr lang="hr-HR" b="1" dirty="0"/>
              <a:t> </a:t>
            </a:r>
            <a:r>
              <a:rPr lang="hr-HR" b="1" dirty="0" err="1"/>
              <a:t>pronouns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J.</a:t>
            </a:r>
            <a:endParaRPr lang="hr-HR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40DB622-76BF-4B1B-4396-863D9727269C}"/>
              </a:ext>
            </a:extLst>
          </p:cNvPr>
          <p:cNvSpPr txBox="1">
            <a:spLocks/>
          </p:cNvSpPr>
          <p:nvPr/>
        </p:nvSpPr>
        <p:spPr>
          <a:xfrm>
            <a:off x="6089837" y="5830502"/>
            <a:ext cx="5595391" cy="75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C6A46D-3A33-BF81-E1AB-2D5CB70A21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/>
          <a:stretch/>
        </p:blipFill>
        <p:spPr>
          <a:xfrm>
            <a:off x="965550" y="4373763"/>
            <a:ext cx="3802624" cy="13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4" grpId="0"/>
      <p:bldP spid="13" grpId="0"/>
      <p:bldP spid="29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82097A-B2C3-5D50-A30C-B46CD5BB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b="1" dirty="0"/>
              <a:t>AAAND ACTION!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B56F2-181E-592D-B7B8-2571DB576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981201"/>
            <a:ext cx="5610225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Do </a:t>
            </a:r>
            <a:r>
              <a:rPr lang="hr-HR" b="1" dirty="0" err="1"/>
              <a:t>you</a:t>
            </a:r>
            <a:r>
              <a:rPr lang="hr-HR" b="1" dirty="0"/>
              <a:t> love </a:t>
            </a:r>
            <a:r>
              <a:rPr lang="hr-HR" b="1" dirty="0" err="1"/>
              <a:t>watching</a:t>
            </a:r>
            <a:r>
              <a:rPr lang="hr-HR" b="1" dirty="0"/>
              <a:t> </a:t>
            </a:r>
            <a:r>
              <a:rPr lang="hr-HR" b="1" dirty="0" err="1"/>
              <a:t>films</a:t>
            </a:r>
            <a:r>
              <a:rPr lang="hr-HR" b="1" dirty="0"/>
              <a:t>? </a:t>
            </a:r>
            <a:r>
              <a:rPr lang="hr-HR" b="1" dirty="0" err="1"/>
              <a:t>Why</a:t>
            </a:r>
            <a:r>
              <a:rPr lang="hr-HR" b="1" dirty="0"/>
              <a:t>? </a:t>
            </a:r>
          </a:p>
          <a:p>
            <a:pPr marL="0" indent="0" algn="just">
              <a:buNone/>
            </a:pP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last</a:t>
            </a:r>
            <a:r>
              <a:rPr lang="hr-HR" b="1" dirty="0"/>
              <a:t> film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have</a:t>
            </a:r>
            <a:r>
              <a:rPr lang="hr-HR" b="1" dirty="0"/>
              <a:t> </a:t>
            </a:r>
            <a:r>
              <a:rPr lang="hr-HR" b="1" dirty="0" err="1"/>
              <a:t>seen</a:t>
            </a:r>
            <a:r>
              <a:rPr lang="hr-HR" b="1" dirty="0"/>
              <a:t> on TV?</a:t>
            </a:r>
          </a:p>
          <a:p>
            <a:pPr marL="0" indent="0" algn="just">
              <a:buNone/>
            </a:pP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funniest</a:t>
            </a:r>
            <a:r>
              <a:rPr lang="hr-HR" b="1" dirty="0"/>
              <a:t> film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have</a:t>
            </a:r>
            <a:r>
              <a:rPr lang="hr-HR" b="1" dirty="0"/>
              <a:t> </a:t>
            </a:r>
            <a:r>
              <a:rPr lang="hr-HR" b="1" dirty="0" err="1"/>
              <a:t>ever</a:t>
            </a:r>
            <a:r>
              <a:rPr lang="hr-HR" b="1" dirty="0"/>
              <a:t> </a:t>
            </a:r>
            <a:r>
              <a:rPr lang="hr-HR" b="1" dirty="0" err="1"/>
              <a:t>seen</a:t>
            </a:r>
            <a:r>
              <a:rPr lang="hr-HR" b="1" dirty="0"/>
              <a:t>?</a:t>
            </a:r>
          </a:p>
          <a:p>
            <a:pPr marL="0" indent="0" algn="just">
              <a:buNone/>
            </a:pP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most </a:t>
            </a:r>
            <a:r>
              <a:rPr lang="hr-HR" b="1" dirty="0" err="1"/>
              <a:t>unusual</a:t>
            </a:r>
            <a:r>
              <a:rPr lang="hr-HR" b="1" dirty="0"/>
              <a:t> one?</a:t>
            </a:r>
          </a:p>
          <a:p>
            <a:pPr marL="0" indent="0" algn="just">
              <a:buNone/>
            </a:pPr>
            <a:r>
              <a:rPr lang="hr-HR" b="1" dirty="0"/>
              <a:t>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watch</a:t>
            </a:r>
            <a:r>
              <a:rPr lang="hr-HR" b="1" dirty="0"/>
              <a:t> </a:t>
            </a:r>
            <a:r>
              <a:rPr lang="hr-HR" b="1" dirty="0" err="1"/>
              <a:t>films</a:t>
            </a:r>
            <a:r>
              <a:rPr lang="hr-HR" b="1" dirty="0"/>
              <a:t> at home </a:t>
            </a:r>
            <a:r>
              <a:rPr lang="hr-HR" b="1" dirty="0" err="1"/>
              <a:t>or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cinema</a:t>
            </a:r>
            <a:r>
              <a:rPr lang="hr-HR" b="1" dirty="0"/>
              <a:t>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416FE1-BD57-95BA-8888-A04332F44B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95" y="2402881"/>
            <a:ext cx="3943479" cy="3609800"/>
          </a:xfrm>
        </p:spPr>
      </p:pic>
    </p:spTree>
    <p:extLst>
      <p:ext uri="{BB962C8B-B14F-4D97-AF65-F5344CB8AC3E}">
        <p14:creationId xmlns:p14="http://schemas.microsoft.com/office/powerpoint/2010/main" val="7134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6B57E-2DFE-A9C8-A55C-706E66B68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1096" cy="6858000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7706432-3A14-F75F-4CBE-FD4AD4442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7" y="1355108"/>
            <a:ext cx="4168954" cy="45071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4E391-9796-2450-54F5-3FCEB7079432}"/>
              </a:ext>
            </a:extLst>
          </p:cNvPr>
          <p:cNvSpPr txBox="1"/>
          <p:nvPr/>
        </p:nvSpPr>
        <p:spPr>
          <a:xfrm>
            <a:off x="5823229" y="196212"/>
            <a:ext cx="5027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Look</a:t>
            </a:r>
            <a:r>
              <a:rPr lang="hr-HR" sz="2800" b="1" dirty="0"/>
              <a:t> at </a:t>
            </a:r>
            <a:r>
              <a:rPr lang="hr-HR" sz="2800" b="1" dirty="0" err="1"/>
              <a:t>the</a:t>
            </a:r>
            <a:r>
              <a:rPr lang="hr-HR" sz="2800" b="1" dirty="0"/>
              <a:t> film </a:t>
            </a:r>
            <a:r>
              <a:rPr lang="hr-HR" sz="2800" b="1" dirty="0" err="1"/>
              <a:t>tape</a:t>
            </a:r>
            <a:r>
              <a:rPr lang="hr-HR" sz="2800" b="1" dirty="0"/>
              <a:t> on </a:t>
            </a:r>
            <a:r>
              <a:rPr lang="hr-HR" sz="2800" b="1" dirty="0" err="1"/>
              <a:t>the</a:t>
            </a:r>
            <a:r>
              <a:rPr lang="hr-HR" sz="2800" b="1" dirty="0"/>
              <a:t> side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book</a:t>
            </a:r>
            <a:r>
              <a:rPr lang="hr-HR" sz="2800" b="1" dirty="0"/>
              <a:t>. </a:t>
            </a:r>
            <a:r>
              <a:rPr lang="hr-HR" sz="2800" b="1" dirty="0" err="1"/>
              <a:t>What</a:t>
            </a:r>
            <a:r>
              <a:rPr lang="hr-HR" sz="2800" b="1" dirty="0"/>
              <a:t> </a:t>
            </a:r>
            <a:r>
              <a:rPr lang="hr-HR" sz="2800" b="1" dirty="0" err="1"/>
              <a:t>kind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films</a:t>
            </a:r>
            <a:r>
              <a:rPr lang="hr-HR" sz="2800" b="1" dirty="0"/>
              <a:t> </a:t>
            </a:r>
            <a:r>
              <a:rPr lang="hr-HR" sz="2800" b="1" dirty="0" err="1"/>
              <a:t>can</a:t>
            </a:r>
            <a:r>
              <a:rPr lang="hr-HR" sz="2800" b="1" dirty="0"/>
              <a:t> </a:t>
            </a:r>
            <a:r>
              <a:rPr lang="hr-HR" sz="2800" b="1" dirty="0" err="1"/>
              <a:t>you</a:t>
            </a:r>
            <a:r>
              <a:rPr lang="hr-HR" sz="2800" b="1" dirty="0"/>
              <a:t> </a:t>
            </a:r>
            <a:r>
              <a:rPr lang="hr-HR" sz="2800" b="1" dirty="0" err="1"/>
              <a:t>see</a:t>
            </a:r>
            <a:r>
              <a:rPr lang="hr-HR" sz="2800" b="1" dirty="0"/>
              <a:t>. Do </a:t>
            </a:r>
            <a:r>
              <a:rPr lang="hr-HR" sz="2800" b="1" dirty="0" err="1"/>
              <a:t>Task</a:t>
            </a:r>
            <a:r>
              <a:rPr lang="hr-HR" sz="2800" b="1" dirty="0"/>
              <a:t> 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95CB2-63A1-9BEB-F5D9-91FADF7C0A19}"/>
              </a:ext>
            </a:extLst>
          </p:cNvPr>
          <p:cNvSpPr txBox="1"/>
          <p:nvPr/>
        </p:nvSpPr>
        <p:spPr>
          <a:xfrm>
            <a:off x="5823229" y="2967361"/>
            <a:ext cx="494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E4769-62F0-5613-53BD-54BD2B573594}"/>
              </a:ext>
            </a:extLst>
          </p:cNvPr>
          <p:cNvSpPr txBox="1"/>
          <p:nvPr/>
        </p:nvSpPr>
        <p:spPr>
          <a:xfrm>
            <a:off x="2087523" y="3424014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comedy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43B42-4CA7-4A65-686E-A70446449D28}"/>
              </a:ext>
            </a:extLst>
          </p:cNvPr>
          <p:cNvSpPr txBox="1"/>
          <p:nvPr/>
        </p:nvSpPr>
        <p:spPr>
          <a:xfrm>
            <a:off x="2167422" y="3648537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horror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86862-79AA-80DB-E84B-349AD44CDD04}"/>
              </a:ext>
            </a:extLst>
          </p:cNvPr>
          <p:cNvSpPr txBox="1"/>
          <p:nvPr/>
        </p:nvSpPr>
        <p:spPr>
          <a:xfrm>
            <a:off x="2161041" y="3864182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musical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3BF74-256B-7F3E-CA9A-D65CE237A939}"/>
              </a:ext>
            </a:extLst>
          </p:cNvPr>
          <p:cNvSpPr txBox="1"/>
          <p:nvPr/>
        </p:nvSpPr>
        <p:spPr>
          <a:xfrm>
            <a:off x="1165724" y="4273801"/>
            <a:ext cx="202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adventure</a:t>
            </a:r>
            <a:r>
              <a:rPr lang="hr-HR" b="1" dirty="0">
                <a:solidFill>
                  <a:srgbClr val="FF0000"/>
                </a:solidFill>
              </a:rPr>
              <a:t> film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3C7EE-0848-EB23-2E06-04C4F5BA80D9}"/>
              </a:ext>
            </a:extLst>
          </p:cNvPr>
          <p:cNvSpPr txBox="1"/>
          <p:nvPr/>
        </p:nvSpPr>
        <p:spPr>
          <a:xfrm>
            <a:off x="1175473" y="5123588"/>
            <a:ext cx="219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animated</a:t>
            </a:r>
            <a:r>
              <a:rPr lang="hr-HR" b="1" dirty="0">
                <a:solidFill>
                  <a:srgbClr val="FF0000"/>
                </a:solidFill>
              </a:rPr>
              <a:t> film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6F1D8-E55B-E603-57DB-6E388E4B5FC7}"/>
              </a:ext>
            </a:extLst>
          </p:cNvPr>
          <p:cNvSpPr txBox="1"/>
          <p:nvPr/>
        </p:nvSpPr>
        <p:spPr>
          <a:xfrm>
            <a:off x="2399975" y="5328398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romance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1725E-A9D0-243D-D475-1B6273FCA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7" y="0"/>
            <a:ext cx="1029671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658F62-5467-A352-3386-7D3619D9626D}"/>
              </a:ext>
            </a:extLst>
          </p:cNvPr>
          <p:cNvSpPr txBox="1"/>
          <p:nvPr/>
        </p:nvSpPr>
        <p:spPr>
          <a:xfrm>
            <a:off x="5823229" y="3648537"/>
            <a:ext cx="5027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Look</a:t>
            </a:r>
            <a:r>
              <a:rPr lang="hr-HR" sz="2800" b="1" dirty="0"/>
              <a:t> at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adjectives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Task</a:t>
            </a:r>
            <a:r>
              <a:rPr lang="hr-HR" sz="2800" b="1" dirty="0"/>
              <a:t> B. </a:t>
            </a:r>
            <a:r>
              <a:rPr lang="hr-HR" sz="2800" b="1" dirty="0" err="1"/>
              <a:t>Compare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movies</a:t>
            </a:r>
            <a:r>
              <a:rPr lang="hr-HR" sz="2800" b="1" dirty="0"/>
              <a:t> </a:t>
            </a:r>
            <a:r>
              <a:rPr lang="hr-HR" sz="2800" b="1" dirty="0" err="1"/>
              <a:t>using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ajdectives</a:t>
            </a:r>
            <a:r>
              <a:rPr lang="hr-HR" sz="2800" b="1" dirty="0"/>
              <a:t> </a:t>
            </a:r>
            <a:r>
              <a:rPr lang="hr-HR" sz="2800" b="1" dirty="0" err="1"/>
              <a:t>from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box</a:t>
            </a:r>
            <a:r>
              <a:rPr lang="hr-HR" sz="2800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EA5478-11B0-2017-0E41-C832AAFDA9DF}"/>
              </a:ext>
            </a:extLst>
          </p:cNvPr>
          <p:cNvSpPr txBox="1"/>
          <p:nvPr/>
        </p:nvSpPr>
        <p:spPr>
          <a:xfrm>
            <a:off x="5823229" y="5123588"/>
            <a:ext cx="494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8D3067-0A84-C7D8-B35A-70BEE0ECBD45}"/>
              </a:ext>
            </a:extLst>
          </p:cNvPr>
          <p:cNvSpPr txBox="1"/>
          <p:nvPr/>
        </p:nvSpPr>
        <p:spPr>
          <a:xfrm>
            <a:off x="1175473" y="4500544"/>
            <a:ext cx="15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action</a:t>
            </a:r>
            <a:r>
              <a:rPr lang="hr-HR" b="1" dirty="0">
                <a:solidFill>
                  <a:srgbClr val="FF0000"/>
                </a:solidFill>
              </a:rPr>
              <a:t> film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0496D-933D-4666-65DF-3A7B50402EBD}"/>
              </a:ext>
            </a:extLst>
          </p:cNvPr>
          <p:cNvSpPr txBox="1"/>
          <p:nvPr/>
        </p:nvSpPr>
        <p:spPr>
          <a:xfrm>
            <a:off x="5823229" y="5808201"/>
            <a:ext cx="4944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Write</a:t>
            </a:r>
            <a:r>
              <a:rPr lang="hr-HR" sz="2800" b="1" dirty="0"/>
              <a:t> </a:t>
            </a:r>
            <a:r>
              <a:rPr lang="hr-HR" sz="2800" b="1" dirty="0" err="1"/>
              <a:t>three</a:t>
            </a:r>
            <a:r>
              <a:rPr lang="hr-HR" sz="2800" b="1" dirty="0"/>
              <a:t> </a:t>
            </a:r>
            <a:r>
              <a:rPr lang="hr-HR" sz="2800" b="1" dirty="0" err="1"/>
              <a:t>sentences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your</a:t>
            </a:r>
            <a:r>
              <a:rPr lang="hr-HR" sz="2800" b="1" dirty="0"/>
              <a:t> </a:t>
            </a:r>
            <a:r>
              <a:rPr lang="hr-HR" sz="2800" b="1" dirty="0" err="1"/>
              <a:t>notebook</a:t>
            </a:r>
            <a:r>
              <a:rPr lang="hr-HR" sz="2800" b="1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B32BD4-2E5F-C694-7A32-CDFEF10401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/>
          <a:stretch/>
        </p:blipFill>
        <p:spPr>
          <a:xfrm>
            <a:off x="707734" y="2442629"/>
            <a:ext cx="3701620" cy="32754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97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6B57E-2DFE-A9C8-A55C-706E66B68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1096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4E391-9796-2450-54F5-3FCEB7079432}"/>
              </a:ext>
            </a:extLst>
          </p:cNvPr>
          <p:cNvSpPr txBox="1"/>
          <p:nvPr/>
        </p:nvSpPr>
        <p:spPr>
          <a:xfrm>
            <a:off x="5483849" y="196212"/>
            <a:ext cx="5706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Do </a:t>
            </a:r>
            <a:r>
              <a:rPr lang="hr-HR" sz="2800" b="1" dirty="0" err="1"/>
              <a:t>you</a:t>
            </a:r>
            <a:r>
              <a:rPr lang="hr-HR" sz="2800" b="1" dirty="0"/>
              <a:t> </a:t>
            </a:r>
            <a:r>
              <a:rPr lang="hr-HR" sz="2800" b="1" dirty="0" err="1"/>
              <a:t>know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meaning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Task</a:t>
            </a:r>
            <a:r>
              <a:rPr lang="hr-HR" sz="2800" b="1" dirty="0"/>
              <a:t> B? Use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dictionary</a:t>
            </a:r>
            <a:r>
              <a:rPr lang="hr-HR" sz="2800" b="1" dirty="0"/>
              <a:t> at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back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your</a:t>
            </a:r>
            <a:r>
              <a:rPr lang="hr-HR" sz="2800" b="1" dirty="0"/>
              <a:t> </a:t>
            </a:r>
            <a:r>
              <a:rPr lang="hr-HR" sz="2800" b="1" dirty="0" err="1"/>
              <a:t>book</a:t>
            </a:r>
            <a:r>
              <a:rPr lang="hr-HR" sz="28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95CB2-63A1-9BEB-F5D9-91FADF7C0A19}"/>
              </a:ext>
            </a:extLst>
          </p:cNvPr>
          <p:cNvSpPr txBox="1"/>
          <p:nvPr/>
        </p:nvSpPr>
        <p:spPr>
          <a:xfrm>
            <a:off x="5483848" y="1991100"/>
            <a:ext cx="528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1725E-A9D0-243D-D475-1B6273FC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7" y="0"/>
            <a:ext cx="1029671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658F62-5467-A352-3386-7D3619D9626D}"/>
              </a:ext>
            </a:extLst>
          </p:cNvPr>
          <p:cNvSpPr txBox="1"/>
          <p:nvPr/>
        </p:nvSpPr>
        <p:spPr>
          <a:xfrm>
            <a:off x="5483848" y="2551770"/>
            <a:ext cx="57064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interesting</a:t>
            </a:r>
            <a:r>
              <a:rPr lang="hr-HR" sz="2800" b="1" dirty="0"/>
              <a:t> – </a:t>
            </a:r>
            <a:r>
              <a:rPr lang="hr-HR" sz="2800" b="1" dirty="0">
                <a:solidFill>
                  <a:schemeClr val="accent1"/>
                </a:solidFill>
              </a:rPr>
              <a:t>zanimljiv</a:t>
            </a:r>
          </a:p>
          <a:p>
            <a:r>
              <a:rPr lang="hr-HR" sz="2800" b="1" dirty="0" err="1"/>
              <a:t>boring</a:t>
            </a:r>
            <a:r>
              <a:rPr lang="hr-HR" sz="2800" b="1" dirty="0"/>
              <a:t> – </a:t>
            </a:r>
            <a:r>
              <a:rPr lang="hr-HR" sz="2800" b="1" dirty="0">
                <a:solidFill>
                  <a:schemeClr val="accent1"/>
                </a:solidFill>
              </a:rPr>
              <a:t>dosadan</a:t>
            </a:r>
            <a:r>
              <a:rPr lang="hr-HR" sz="2800" b="1" dirty="0"/>
              <a:t> </a:t>
            </a:r>
          </a:p>
          <a:p>
            <a:r>
              <a:rPr lang="hr-HR" sz="2800" b="1" dirty="0" err="1"/>
              <a:t>scary</a:t>
            </a:r>
            <a:r>
              <a:rPr lang="hr-HR" sz="2800" b="1" dirty="0"/>
              <a:t> – </a:t>
            </a:r>
            <a:r>
              <a:rPr lang="hr-HR" sz="2800" b="1" dirty="0">
                <a:solidFill>
                  <a:schemeClr val="accent1"/>
                </a:solidFill>
              </a:rPr>
              <a:t>zastrašujući</a:t>
            </a:r>
          </a:p>
          <a:p>
            <a:r>
              <a:rPr lang="hr-HR" sz="2800" b="1" dirty="0" err="1"/>
              <a:t>easy</a:t>
            </a:r>
            <a:r>
              <a:rPr lang="hr-HR" sz="2800" b="1" dirty="0"/>
              <a:t> to make – </a:t>
            </a:r>
            <a:r>
              <a:rPr lang="hr-HR" sz="2800" b="1" dirty="0">
                <a:solidFill>
                  <a:schemeClr val="accent1"/>
                </a:solidFill>
              </a:rPr>
              <a:t>jednostavan za izraditi </a:t>
            </a:r>
          </a:p>
          <a:p>
            <a:r>
              <a:rPr lang="hr-HR" sz="2800" b="1" dirty="0" err="1"/>
              <a:t>popular</a:t>
            </a:r>
            <a:r>
              <a:rPr lang="hr-HR" sz="2800" b="1" dirty="0"/>
              <a:t> – </a:t>
            </a:r>
            <a:r>
              <a:rPr lang="hr-HR" sz="2800" b="1" dirty="0">
                <a:solidFill>
                  <a:schemeClr val="accent1"/>
                </a:solidFill>
              </a:rPr>
              <a:t>popularan</a:t>
            </a:r>
            <a:r>
              <a:rPr lang="hr-HR" sz="2800" b="1" dirty="0"/>
              <a:t> </a:t>
            </a:r>
          </a:p>
          <a:p>
            <a:r>
              <a:rPr lang="hr-HR" sz="2800" b="1" dirty="0" err="1"/>
              <a:t>good</a:t>
            </a:r>
            <a:r>
              <a:rPr lang="hr-HR" sz="2800" b="1" dirty="0"/>
              <a:t> </a:t>
            </a:r>
            <a:r>
              <a:rPr lang="hr-HR" sz="2800" b="1" dirty="0" err="1"/>
              <a:t>special</a:t>
            </a:r>
            <a:r>
              <a:rPr lang="hr-HR" sz="2800" b="1" dirty="0"/>
              <a:t> </a:t>
            </a:r>
            <a:r>
              <a:rPr lang="hr-HR" sz="2800" b="1" dirty="0" err="1"/>
              <a:t>effects</a:t>
            </a:r>
            <a:r>
              <a:rPr lang="hr-HR" sz="2800" b="1" dirty="0"/>
              <a:t> – </a:t>
            </a:r>
            <a:r>
              <a:rPr lang="hr-HR" sz="2800" b="1" dirty="0">
                <a:solidFill>
                  <a:schemeClr val="accent1"/>
                </a:solidFill>
              </a:rPr>
              <a:t>dobri specijalni efekti</a:t>
            </a:r>
          </a:p>
          <a:p>
            <a:r>
              <a:rPr lang="hr-HR" sz="2800" b="1" dirty="0" err="1"/>
              <a:t>expensive</a:t>
            </a:r>
            <a:r>
              <a:rPr lang="hr-HR" sz="2800" b="1" dirty="0"/>
              <a:t> to make – </a:t>
            </a:r>
            <a:r>
              <a:rPr lang="hr-HR" sz="2800" b="1" dirty="0">
                <a:solidFill>
                  <a:schemeClr val="accent1"/>
                </a:solidFill>
              </a:rPr>
              <a:t>skup za izraditi </a:t>
            </a:r>
          </a:p>
          <a:p>
            <a:r>
              <a:rPr lang="hr-HR" sz="2800" b="1" dirty="0" err="1"/>
              <a:t>enjoyable</a:t>
            </a:r>
            <a:r>
              <a:rPr lang="hr-HR" sz="2800" b="1" dirty="0"/>
              <a:t> – </a:t>
            </a:r>
            <a:r>
              <a:rPr lang="hr-HR" sz="2800" b="1" dirty="0">
                <a:solidFill>
                  <a:schemeClr val="accent1"/>
                </a:solidFill>
              </a:rPr>
              <a:t>ugodan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C616F3-98A8-DB25-7782-C38A81395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/>
          <a:stretch/>
        </p:blipFill>
        <p:spPr>
          <a:xfrm>
            <a:off x="678760" y="1679403"/>
            <a:ext cx="4113575" cy="36355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18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6B57E-2DFE-A9C8-A55C-706E66B68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07642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4E391-9796-2450-54F5-3FCEB7079432}"/>
              </a:ext>
            </a:extLst>
          </p:cNvPr>
          <p:cNvSpPr txBox="1"/>
          <p:nvPr/>
        </p:nvSpPr>
        <p:spPr>
          <a:xfrm>
            <a:off x="5541502" y="95692"/>
            <a:ext cx="5309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Read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text</a:t>
            </a:r>
            <a:r>
              <a:rPr lang="hr-HR" sz="2800" b="1" dirty="0"/>
              <a:t> </a:t>
            </a:r>
            <a:r>
              <a:rPr lang="hr-HR" sz="2800" b="1" dirty="0" err="1"/>
              <a:t>about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Aladdin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Spider</a:t>
            </a:r>
            <a:r>
              <a:rPr lang="hr-HR" sz="2800" b="1" dirty="0"/>
              <a:t>-Man </a:t>
            </a:r>
            <a:r>
              <a:rPr lang="hr-HR" sz="2800" b="1" dirty="0" err="1"/>
              <a:t>films</a:t>
            </a:r>
            <a:r>
              <a:rPr lang="hr-HR" sz="2800" b="1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95CB2-63A1-9BEB-F5D9-91FADF7C0A19}"/>
              </a:ext>
            </a:extLst>
          </p:cNvPr>
          <p:cNvSpPr txBox="1"/>
          <p:nvPr/>
        </p:nvSpPr>
        <p:spPr>
          <a:xfrm>
            <a:off x="5573359" y="1211192"/>
            <a:ext cx="5309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Do </a:t>
            </a:r>
            <a:r>
              <a:rPr lang="hr-HR" sz="2800" b="1" dirty="0" err="1"/>
              <a:t>Task</a:t>
            </a:r>
            <a:r>
              <a:rPr lang="hr-HR" sz="2800" b="1" dirty="0"/>
              <a:t> D. </a:t>
            </a:r>
            <a:r>
              <a:rPr lang="hr-HR" sz="2800" b="1" dirty="0" err="1"/>
              <a:t>What</a:t>
            </a:r>
            <a:r>
              <a:rPr lang="hr-HR" sz="2800" b="1" dirty="0"/>
              <a:t> do </a:t>
            </a:r>
            <a:r>
              <a:rPr lang="hr-HR" sz="2800" b="1" dirty="0" err="1"/>
              <a:t>these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 </a:t>
            </a:r>
            <a:r>
              <a:rPr lang="hr-HR" sz="2800" b="1" dirty="0" err="1"/>
              <a:t>mean</a:t>
            </a:r>
            <a:r>
              <a:rPr lang="hr-HR" sz="2800" b="1" dirty="0"/>
              <a:t>? Use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dictionary</a:t>
            </a:r>
            <a:r>
              <a:rPr lang="hr-HR" sz="2800" b="1" dirty="0"/>
              <a:t> </a:t>
            </a:r>
            <a:r>
              <a:rPr lang="hr-HR" sz="2800" b="1" dirty="0" err="1"/>
              <a:t>if</a:t>
            </a:r>
            <a:r>
              <a:rPr lang="hr-HR" sz="2800" b="1" dirty="0"/>
              <a:t> </a:t>
            </a:r>
            <a:r>
              <a:rPr lang="hr-HR" sz="2800" b="1" dirty="0" err="1"/>
              <a:t>neccessary</a:t>
            </a:r>
            <a:r>
              <a:rPr lang="hr-HR" sz="2800" b="1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1725E-A9D0-243D-D475-1B6273FC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7" y="0"/>
            <a:ext cx="1029671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658F62-5467-A352-3386-7D3619D9626D}"/>
              </a:ext>
            </a:extLst>
          </p:cNvPr>
          <p:cNvSpPr txBox="1"/>
          <p:nvPr/>
        </p:nvSpPr>
        <p:spPr>
          <a:xfrm>
            <a:off x="5499946" y="3225191"/>
            <a:ext cx="5629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a </a:t>
            </a:r>
            <a:r>
              <a:rPr lang="hr-HR" sz="2400" b="1" dirty="0" err="1"/>
              <a:t>remake</a:t>
            </a:r>
            <a:r>
              <a:rPr lang="hr-HR" sz="2400" b="1" dirty="0"/>
              <a:t> – </a:t>
            </a:r>
            <a:r>
              <a:rPr lang="hr-HR" sz="2400" b="1" dirty="0">
                <a:solidFill>
                  <a:schemeClr val="accent1"/>
                </a:solidFill>
              </a:rPr>
              <a:t>obrada </a:t>
            </a:r>
          </a:p>
          <a:p>
            <a:r>
              <a:rPr lang="hr-HR" sz="2400" b="1" dirty="0"/>
              <a:t>a </a:t>
            </a:r>
            <a:r>
              <a:rPr lang="hr-HR" sz="2400" b="1" dirty="0" err="1"/>
              <a:t>cave</a:t>
            </a:r>
            <a:r>
              <a:rPr lang="hr-HR" sz="2400" b="1" dirty="0"/>
              <a:t> – </a:t>
            </a:r>
            <a:r>
              <a:rPr lang="hr-HR" sz="2400" b="1" dirty="0">
                <a:solidFill>
                  <a:schemeClr val="accent1"/>
                </a:solidFill>
              </a:rPr>
              <a:t>špilja</a:t>
            </a:r>
          </a:p>
          <a:p>
            <a:r>
              <a:rPr lang="hr-HR" sz="2400" b="1" dirty="0" err="1"/>
              <a:t>jewels</a:t>
            </a:r>
            <a:r>
              <a:rPr lang="hr-HR" sz="2400" b="1" dirty="0"/>
              <a:t> – </a:t>
            </a:r>
            <a:r>
              <a:rPr lang="hr-HR" sz="2400" b="1" dirty="0">
                <a:solidFill>
                  <a:schemeClr val="accent1"/>
                </a:solidFill>
              </a:rPr>
              <a:t>drago kamenje, dragulji </a:t>
            </a:r>
          </a:p>
          <a:p>
            <a:r>
              <a:rPr lang="hr-HR" sz="2400" b="1" dirty="0"/>
              <a:t>to rub – </a:t>
            </a:r>
            <a:r>
              <a:rPr lang="hr-HR" sz="2400" b="1" dirty="0">
                <a:solidFill>
                  <a:schemeClr val="accent1"/>
                </a:solidFill>
              </a:rPr>
              <a:t>trljati</a:t>
            </a:r>
            <a:r>
              <a:rPr lang="hr-HR" sz="2400" b="1" dirty="0"/>
              <a:t> </a:t>
            </a:r>
          </a:p>
          <a:p>
            <a:r>
              <a:rPr lang="hr-HR" sz="2400" b="1" dirty="0"/>
              <a:t>a </a:t>
            </a:r>
            <a:r>
              <a:rPr lang="hr-HR" sz="2400" b="1" dirty="0" err="1"/>
              <a:t>genie</a:t>
            </a:r>
            <a:r>
              <a:rPr lang="hr-HR" sz="2400" b="1" dirty="0"/>
              <a:t> – </a:t>
            </a:r>
            <a:r>
              <a:rPr lang="hr-HR" sz="2400" b="1" dirty="0">
                <a:solidFill>
                  <a:schemeClr val="accent1"/>
                </a:solidFill>
              </a:rPr>
              <a:t>duh</a:t>
            </a:r>
            <a:r>
              <a:rPr lang="hr-HR" sz="2400" b="1" dirty="0"/>
              <a:t> </a:t>
            </a:r>
          </a:p>
          <a:p>
            <a:r>
              <a:rPr lang="hr-HR" sz="2400" b="1" dirty="0" err="1"/>
              <a:t>turn</a:t>
            </a:r>
            <a:r>
              <a:rPr lang="hr-HR" sz="2400" b="1" dirty="0"/>
              <a:t> </a:t>
            </a:r>
            <a:r>
              <a:rPr lang="hr-HR" sz="2400" b="1" dirty="0" err="1"/>
              <a:t>into</a:t>
            </a:r>
            <a:r>
              <a:rPr lang="hr-HR" sz="2400" b="1" dirty="0"/>
              <a:t> – </a:t>
            </a:r>
            <a:r>
              <a:rPr lang="hr-HR" sz="2400" b="1" dirty="0">
                <a:solidFill>
                  <a:schemeClr val="accent1"/>
                </a:solidFill>
              </a:rPr>
              <a:t>pretvoriti (se) u što</a:t>
            </a:r>
          </a:p>
          <a:p>
            <a:r>
              <a:rPr lang="hr-HR" sz="2400" b="1" dirty="0" err="1"/>
              <a:t>fight</a:t>
            </a:r>
            <a:r>
              <a:rPr lang="hr-HR" sz="2400" b="1" dirty="0"/>
              <a:t> </a:t>
            </a:r>
            <a:r>
              <a:rPr lang="hr-HR" sz="2400" b="1" dirty="0" err="1"/>
              <a:t>against</a:t>
            </a:r>
            <a:r>
              <a:rPr lang="hr-HR" sz="2400" b="1" dirty="0"/>
              <a:t> – </a:t>
            </a:r>
            <a:r>
              <a:rPr lang="hr-HR" sz="2400" b="1" dirty="0">
                <a:solidFill>
                  <a:schemeClr val="accent1"/>
                </a:solidFill>
              </a:rPr>
              <a:t>boriti se protiv</a:t>
            </a:r>
          </a:p>
          <a:p>
            <a:r>
              <a:rPr lang="hr-HR" sz="2400" b="1" dirty="0" err="1"/>
              <a:t>win</a:t>
            </a:r>
            <a:r>
              <a:rPr lang="hr-HR" sz="2400" b="1" dirty="0"/>
              <a:t> </a:t>
            </a:r>
            <a:r>
              <a:rPr lang="hr-HR" sz="2400" b="1" dirty="0" err="1"/>
              <a:t>someone’s</a:t>
            </a:r>
            <a:r>
              <a:rPr lang="hr-HR" sz="2400" b="1" dirty="0"/>
              <a:t> love – </a:t>
            </a:r>
            <a:r>
              <a:rPr lang="hr-HR" sz="2400" b="1" dirty="0">
                <a:solidFill>
                  <a:schemeClr val="accent1"/>
                </a:solidFill>
              </a:rPr>
              <a:t>pridobiti nečiju ljubav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EA5478-11B0-2017-0E41-C832AAFDA9DF}"/>
              </a:ext>
            </a:extLst>
          </p:cNvPr>
          <p:cNvSpPr txBox="1"/>
          <p:nvPr/>
        </p:nvSpPr>
        <p:spPr>
          <a:xfrm>
            <a:off x="5541502" y="2757580"/>
            <a:ext cx="494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A0A11-2D0F-121A-F64B-6C49C0BB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" y="1225118"/>
            <a:ext cx="5217497" cy="36232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F42F9-2DB4-BD6F-615D-1F6488FFF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" y="1953089"/>
            <a:ext cx="5035290" cy="12346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6E2A54-4F88-466F-1E32-0DB75A0F7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" y="3329744"/>
            <a:ext cx="5040091" cy="10759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15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6B57E-2DFE-A9C8-A55C-706E66B68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07642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4E391-9796-2450-54F5-3FCEB7079432}"/>
              </a:ext>
            </a:extLst>
          </p:cNvPr>
          <p:cNvSpPr txBox="1"/>
          <p:nvPr/>
        </p:nvSpPr>
        <p:spPr>
          <a:xfrm>
            <a:off x="5541502" y="95692"/>
            <a:ext cx="5309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Read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texts</a:t>
            </a:r>
            <a:r>
              <a:rPr lang="hr-HR" sz="2800" b="1" dirty="0"/>
              <a:t> one more time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fill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table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Task</a:t>
            </a:r>
            <a:r>
              <a:rPr lang="hr-HR" sz="2800" b="1" dirty="0"/>
              <a:t> 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95CB2-63A1-9BEB-F5D9-91FADF7C0A19}"/>
              </a:ext>
            </a:extLst>
          </p:cNvPr>
          <p:cNvSpPr txBox="1"/>
          <p:nvPr/>
        </p:nvSpPr>
        <p:spPr>
          <a:xfrm>
            <a:off x="5541502" y="2034641"/>
            <a:ext cx="530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Look</a:t>
            </a:r>
            <a:r>
              <a:rPr lang="hr-HR" sz="2800" b="1" dirty="0"/>
              <a:t> at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grid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talk </a:t>
            </a:r>
            <a:r>
              <a:rPr lang="hr-HR" sz="2800" b="1" dirty="0" err="1"/>
              <a:t>about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films</a:t>
            </a:r>
            <a:r>
              <a:rPr lang="hr-HR" sz="2800" b="1" dirty="0"/>
              <a:t> </a:t>
            </a:r>
            <a:r>
              <a:rPr lang="hr-HR" sz="2800" b="1" dirty="0" err="1"/>
              <a:t>above</a:t>
            </a:r>
            <a:r>
              <a:rPr lang="hr-HR" sz="2800" b="1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1725E-A9D0-243D-D475-1B6273FC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7" y="0"/>
            <a:ext cx="1029671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EA5478-11B0-2017-0E41-C832AAFDA9DF}"/>
              </a:ext>
            </a:extLst>
          </p:cNvPr>
          <p:cNvSpPr txBox="1"/>
          <p:nvPr/>
        </p:nvSpPr>
        <p:spPr>
          <a:xfrm>
            <a:off x="5541502" y="1146965"/>
            <a:ext cx="494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8D855-9993-CA90-EA21-0B1A016F8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2682261"/>
            <a:ext cx="5399459" cy="18181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81D13-DAD2-EB7C-1758-41C1DA20BE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1" b="9192"/>
          <a:stretch/>
        </p:blipFill>
        <p:spPr>
          <a:xfrm>
            <a:off x="1957747" y="2890416"/>
            <a:ext cx="3583755" cy="1462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A1D54E-7BCE-83EC-04BC-0C1ED02A9A20}"/>
              </a:ext>
            </a:extLst>
          </p:cNvPr>
          <p:cNvSpPr txBox="1"/>
          <p:nvPr/>
        </p:nvSpPr>
        <p:spPr>
          <a:xfrm>
            <a:off x="5624375" y="3353204"/>
            <a:ext cx="5309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Do </a:t>
            </a:r>
            <a:r>
              <a:rPr lang="hr-HR" sz="2800" b="1" dirty="0" err="1"/>
              <a:t>Task</a:t>
            </a:r>
            <a:r>
              <a:rPr lang="hr-HR" sz="2800" b="1" dirty="0"/>
              <a:t> G. </a:t>
            </a:r>
          </a:p>
          <a:p>
            <a:r>
              <a:rPr lang="hr-HR" sz="2800" b="1" dirty="0" err="1"/>
              <a:t>Write</a:t>
            </a:r>
            <a:r>
              <a:rPr lang="hr-HR" sz="2800" b="1" dirty="0"/>
              <a:t> </a:t>
            </a:r>
            <a:r>
              <a:rPr lang="hr-HR" sz="2800" b="1" dirty="0" err="1"/>
              <a:t>your</a:t>
            </a:r>
            <a:r>
              <a:rPr lang="hr-HR" sz="2800" b="1" dirty="0"/>
              <a:t> </a:t>
            </a:r>
            <a:r>
              <a:rPr lang="hr-HR" sz="2800" b="1" dirty="0" err="1"/>
              <a:t>own</a:t>
            </a:r>
            <a:r>
              <a:rPr lang="hr-HR" sz="2800" b="1" dirty="0"/>
              <a:t> </a:t>
            </a:r>
            <a:r>
              <a:rPr lang="hr-HR" sz="2800" b="1" dirty="0" err="1"/>
              <a:t>grid</a:t>
            </a:r>
            <a:r>
              <a:rPr lang="hr-HR" sz="2800" b="1" dirty="0"/>
              <a:t>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information</a:t>
            </a:r>
            <a:r>
              <a:rPr lang="hr-HR" sz="2800" b="1" dirty="0"/>
              <a:t> </a:t>
            </a:r>
            <a:r>
              <a:rPr lang="hr-HR" sz="2800" b="1" dirty="0" err="1"/>
              <a:t>about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film </a:t>
            </a:r>
            <a:r>
              <a:rPr lang="hr-HR" sz="2800" b="1" dirty="0" err="1"/>
              <a:t>you</a:t>
            </a:r>
            <a:r>
              <a:rPr lang="hr-HR" sz="2800" b="1" dirty="0"/>
              <a:t> </a:t>
            </a:r>
            <a:r>
              <a:rPr lang="hr-HR" sz="2800" b="1" dirty="0" err="1"/>
              <a:t>have</a:t>
            </a:r>
            <a:r>
              <a:rPr lang="hr-HR" sz="2800" b="1" dirty="0"/>
              <a:t> </a:t>
            </a:r>
            <a:r>
              <a:rPr lang="hr-HR" sz="2800" b="1" dirty="0" err="1"/>
              <a:t>watched</a:t>
            </a:r>
            <a:r>
              <a:rPr lang="hr-HR" sz="2800" b="1" dirty="0"/>
              <a:t>. </a:t>
            </a:r>
            <a:r>
              <a:rPr lang="hr-HR" sz="2800" b="1" dirty="0" err="1"/>
              <a:t>Ask</a:t>
            </a:r>
            <a:r>
              <a:rPr lang="hr-HR" sz="2800" b="1" dirty="0"/>
              <a:t> </a:t>
            </a:r>
            <a:r>
              <a:rPr lang="hr-HR" sz="2800" b="1" dirty="0" err="1"/>
              <a:t>your</a:t>
            </a:r>
            <a:r>
              <a:rPr lang="hr-HR" sz="2800" b="1" dirty="0"/>
              <a:t> partner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questions</a:t>
            </a:r>
            <a:r>
              <a:rPr lang="hr-HR" sz="2800" b="1" dirty="0"/>
              <a:t> </a:t>
            </a:r>
            <a:r>
              <a:rPr lang="hr-HR" sz="2800" b="1" dirty="0" err="1"/>
              <a:t>from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grid</a:t>
            </a:r>
            <a:r>
              <a:rPr lang="hr-H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39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51. 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33828"/>
            <a:ext cx="5501936" cy="1268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Unscramble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to </a:t>
            </a:r>
            <a:r>
              <a:rPr lang="hr-HR" b="1" dirty="0" err="1"/>
              <a:t>get</a:t>
            </a:r>
            <a:r>
              <a:rPr lang="hr-HR" b="1" dirty="0"/>
              <a:t> </a:t>
            </a:r>
            <a:r>
              <a:rPr lang="hr-HR" b="1" dirty="0" err="1"/>
              <a:t>different</a:t>
            </a:r>
            <a:r>
              <a:rPr lang="hr-HR" b="1" dirty="0"/>
              <a:t> </a:t>
            </a:r>
            <a:r>
              <a:rPr lang="hr-HR" b="1" dirty="0" err="1"/>
              <a:t>kinds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film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A.</a:t>
            </a: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096000" y="2770629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954" y="1259656"/>
            <a:ext cx="3736078" cy="5175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6B9708-C37B-2BF1-7FF2-3444D26C2E4B}"/>
              </a:ext>
            </a:extLst>
          </p:cNvPr>
          <p:cNvSpPr txBox="1">
            <a:spLocks/>
          </p:cNvSpPr>
          <p:nvPr/>
        </p:nvSpPr>
        <p:spPr>
          <a:xfrm>
            <a:off x="6098311" y="3692332"/>
            <a:ext cx="5501936" cy="126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Match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B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their</a:t>
            </a:r>
            <a:r>
              <a:rPr lang="hr-HR" b="1" dirty="0"/>
              <a:t> </a:t>
            </a:r>
            <a:r>
              <a:rPr lang="hr-HR" b="1" dirty="0" err="1"/>
              <a:t>definitions</a:t>
            </a:r>
            <a:r>
              <a:rPr lang="hr-HR" b="1" dirty="0"/>
              <a:t>.</a:t>
            </a:r>
            <a:endParaRPr lang="hr-HR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4CB311B-F71F-D79B-5B90-F2B3A4D4FD2C}"/>
              </a:ext>
            </a:extLst>
          </p:cNvPr>
          <p:cNvSpPr txBox="1">
            <a:spLocks/>
          </p:cNvSpPr>
          <p:nvPr/>
        </p:nvSpPr>
        <p:spPr>
          <a:xfrm>
            <a:off x="6096000" y="4629133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D0F3B-255F-82F7-92D9-789719D3F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9" y="1825465"/>
            <a:ext cx="5751425" cy="37337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B24C7-F0A3-3A3E-37F2-3143A35EA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9" y="1833828"/>
            <a:ext cx="5739244" cy="37235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3E8D9E-1111-60AC-3C9E-B6EDF3891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277"/>
            <a:ext cx="5991036" cy="23103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A88706-2490-3372-E66C-D09B00E8A7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r="71386" b="8798"/>
          <a:stretch/>
        </p:blipFill>
        <p:spPr>
          <a:xfrm>
            <a:off x="1606118" y="2854979"/>
            <a:ext cx="236023" cy="19845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5F93D2-E4F7-77AF-9132-326CD58DEF7C}"/>
              </a:ext>
            </a:extLst>
          </p:cNvPr>
          <p:cNvSpPr txBox="1"/>
          <p:nvPr/>
        </p:nvSpPr>
        <p:spPr>
          <a:xfrm>
            <a:off x="7354338" y="4702533"/>
            <a:ext cx="3696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/>
              <a:t>sequel</a:t>
            </a:r>
            <a:r>
              <a:rPr lang="hr-HR" sz="2200" b="1" dirty="0"/>
              <a:t> – </a:t>
            </a:r>
            <a:r>
              <a:rPr lang="hr-HR" sz="2200" b="1" dirty="0">
                <a:solidFill>
                  <a:schemeClr val="accent1"/>
                </a:solidFill>
              </a:rPr>
              <a:t>nastavak</a:t>
            </a:r>
            <a:r>
              <a:rPr lang="hr-HR" sz="2200" b="1" dirty="0"/>
              <a:t> </a:t>
            </a:r>
          </a:p>
          <a:p>
            <a:r>
              <a:rPr lang="hr-HR" sz="2200" b="1" dirty="0" err="1"/>
              <a:t>acting</a:t>
            </a:r>
            <a:r>
              <a:rPr lang="hr-HR" sz="2200" b="1" dirty="0"/>
              <a:t> – </a:t>
            </a:r>
            <a:r>
              <a:rPr lang="hr-HR" sz="2200" b="1" dirty="0">
                <a:solidFill>
                  <a:schemeClr val="accent1"/>
                </a:solidFill>
              </a:rPr>
              <a:t>gluma</a:t>
            </a:r>
            <a:r>
              <a:rPr lang="hr-HR" sz="2200" b="1" dirty="0"/>
              <a:t> </a:t>
            </a:r>
          </a:p>
          <a:p>
            <a:r>
              <a:rPr lang="hr-HR" sz="2200" b="1" dirty="0" err="1"/>
              <a:t>lead</a:t>
            </a:r>
            <a:r>
              <a:rPr lang="hr-HR" sz="2200" b="1" dirty="0"/>
              <a:t> </a:t>
            </a:r>
            <a:r>
              <a:rPr lang="hr-HR" sz="2200" b="1" dirty="0" err="1"/>
              <a:t>part</a:t>
            </a:r>
            <a:r>
              <a:rPr lang="hr-HR" sz="2200" b="1" dirty="0"/>
              <a:t> – </a:t>
            </a:r>
            <a:r>
              <a:rPr lang="hr-HR" sz="2200" b="1" dirty="0">
                <a:solidFill>
                  <a:schemeClr val="accent1"/>
                </a:solidFill>
              </a:rPr>
              <a:t>glavna uloga</a:t>
            </a:r>
          </a:p>
          <a:p>
            <a:r>
              <a:rPr lang="hr-HR" sz="2200" b="1" dirty="0" err="1"/>
              <a:t>stunt</a:t>
            </a:r>
            <a:r>
              <a:rPr lang="hr-HR" sz="2200" b="1" dirty="0"/>
              <a:t> – </a:t>
            </a:r>
            <a:r>
              <a:rPr lang="hr-HR" sz="2200" b="1" dirty="0">
                <a:solidFill>
                  <a:schemeClr val="accent1"/>
                </a:solidFill>
              </a:rPr>
              <a:t>kaskaderska scena</a:t>
            </a:r>
          </a:p>
          <a:p>
            <a:r>
              <a:rPr lang="hr-HR" sz="2200" b="1" dirty="0"/>
              <a:t>plot – </a:t>
            </a:r>
            <a:r>
              <a:rPr lang="hr-HR" sz="2200" b="1" dirty="0">
                <a:solidFill>
                  <a:schemeClr val="accent1"/>
                </a:solidFill>
              </a:rPr>
              <a:t>radnja</a:t>
            </a:r>
            <a:r>
              <a:rPr lang="hr-HR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51. 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39957"/>
            <a:ext cx="5703572" cy="1614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Do </a:t>
            </a:r>
            <a:r>
              <a:rPr lang="hr-HR" b="1" dirty="0" err="1"/>
              <a:t>Task</a:t>
            </a:r>
            <a:r>
              <a:rPr lang="hr-HR" b="1" dirty="0"/>
              <a:t> C. </a:t>
            </a:r>
            <a:r>
              <a:rPr lang="hr-HR" b="1" dirty="0" err="1"/>
              <a:t>Sort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phrases</a:t>
            </a:r>
            <a:r>
              <a:rPr lang="hr-HR" b="1" dirty="0"/>
              <a:t> </a:t>
            </a:r>
            <a:r>
              <a:rPr lang="hr-HR" b="1" dirty="0" err="1"/>
              <a:t>connected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films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three</a:t>
            </a:r>
            <a:r>
              <a:rPr lang="hr-HR" b="1" dirty="0"/>
              <a:t> </a:t>
            </a:r>
            <a:r>
              <a:rPr lang="hr-HR" b="1" dirty="0" err="1"/>
              <a:t>groups</a:t>
            </a:r>
            <a:r>
              <a:rPr lang="hr-HR" b="1" dirty="0"/>
              <a:t>: </a:t>
            </a:r>
            <a:r>
              <a:rPr lang="hr-HR" b="1" dirty="0" err="1"/>
              <a:t>positive</a:t>
            </a:r>
            <a:r>
              <a:rPr lang="hr-HR" b="1" dirty="0"/>
              <a:t> (+), negative (-)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neutral</a:t>
            </a:r>
            <a:r>
              <a:rPr lang="hr-HR" b="1" dirty="0"/>
              <a:t> (N). </a:t>
            </a: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096000" y="2859290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954" y="1259656"/>
            <a:ext cx="3736078" cy="5175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6B9708-C37B-2BF1-7FF2-3444D26C2E4B}"/>
              </a:ext>
            </a:extLst>
          </p:cNvPr>
          <p:cNvSpPr txBox="1">
            <a:spLocks/>
          </p:cNvSpPr>
          <p:nvPr/>
        </p:nvSpPr>
        <p:spPr>
          <a:xfrm>
            <a:off x="5974022" y="3692332"/>
            <a:ext cx="5747461" cy="172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Organize</a:t>
            </a:r>
            <a:r>
              <a:rPr lang="hr-HR" b="1" dirty="0"/>
              <a:t> a short </a:t>
            </a:r>
            <a:r>
              <a:rPr lang="hr-HR" b="1" dirty="0" err="1"/>
              <a:t>classroom</a:t>
            </a:r>
            <a:r>
              <a:rPr lang="hr-HR" b="1" dirty="0"/>
              <a:t> </a:t>
            </a:r>
            <a:r>
              <a:rPr lang="hr-HR" b="1" dirty="0" err="1"/>
              <a:t>competition</a:t>
            </a:r>
            <a:r>
              <a:rPr lang="hr-HR" b="1" dirty="0"/>
              <a:t>. Play </a:t>
            </a:r>
            <a:r>
              <a:rPr lang="hr-HR" b="1" dirty="0" err="1"/>
              <a:t>the</a:t>
            </a:r>
            <a:r>
              <a:rPr lang="hr-HR" b="1" dirty="0"/>
              <a:t> game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knowledge</a:t>
            </a:r>
            <a:r>
              <a:rPr lang="hr-HR" b="1" dirty="0"/>
              <a:t> on film </a:t>
            </a:r>
            <a:r>
              <a:rPr lang="hr-HR" b="1" dirty="0" err="1"/>
              <a:t>genres</a:t>
            </a:r>
            <a:r>
              <a:rPr lang="hr-HR" b="1" dirty="0"/>
              <a:t>. </a:t>
            </a:r>
            <a:endParaRPr lang="hr-HR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4CB311B-F71F-D79B-5B90-F2B3A4D4FD2C}"/>
              </a:ext>
            </a:extLst>
          </p:cNvPr>
          <p:cNvSpPr txBox="1">
            <a:spLocks/>
          </p:cNvSpPr>
          <p:nvPr/>
        </p:nvSpPr>
        <p:spPr>
          <a:xfrm>
            <a:off x="5974021" y="5413543"/>
            <a:ext cx="5673481" cy="940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dirty="0">
                <a:hlinkClick r:id="rId4"/>
              </a:rPr>
              <a:t>https://wordwall.net/play/511/072/212</a:t>
            </a:r>
            <a:r>
              <a:rPr lang="hr-HR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DC000-1F85-5574-773E-5E07C6E58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" y="2307441"/>
            <a:ext cx="5703573" cy="22431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DBCE87-B519-B927-875C-C1DAF3B7FB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"/>
          <a:stretch/>
        </p:blipFill>
        <p:spPr>
          <a:xfrm>
            <a:off x="470517" y="2903474"/>
            <a:ext cx="4740675" cy="1577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CB226F-6410-D15F-2A69-C46687303133}"/>
              </a:ext>
            </a:extLst>
          </p:cNvPr>
          <p:cNvSpPr txBox="1"/>
          <p:nvPr/>
        </p:nvSpPr>
        <p:spPr>
          <a:xfrm>
            <a:off x="1979721" y="2861335"/>
            <a:ext cx="275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6B57E-2DFE-A9C8-A55C-706E66B68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16"/>
            <a:ext cx="5495278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4E391-9796-2450-54F5-3FCEB7079432}"/>
              </a:ext>
            </a:extLst>
          </p:cNvPr>
          <p:cNvSpPr txBox="1"/>
          <p:nvPr/>
        </p:nvSpPr>
        <p:spPr>
          <a:xfrm>
            <a:off x="5592922" y="121434"/>
            <a:ext cx="5495278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>
                <a:solidFill>
                  <a:srgbClr val="FFC000"/>
                </a:solidFill>
              </a:rPr>
              <a:t>LANGUAGE FOCUS </a:t>
            </a:r>
          </a:p>
          <a:p>
            <a:r>
              <a:rPr lang="hr-HR" sz="2400" b="1" dirty="0" err="1"/>
              <a:t>Relative</a:t>
            </a:r>
            <a:r>
              <a:rPr lang="hr-HR" sz="2400" b="1" dirty="0"/>
              <a:t> </a:t>
            </a:r>
            <a:r>
              <a:rPr lang="hr-HR" sz="2400" b="1" dirty="0" err="1"/>
              <a:t>pronouns</a:t>
            </a:r>
            <a:r>
              <a:rPr lang="hr-HR" sz="2400" b="1" dirty="0"/>
              <a:t> </a:t>
            </a:r>
          </a:p>
          <a:p>
            <a:r>
              <a:rPr lang="hr-HR" sz="2400" dirty="0" err="1"/>
              <a:t>describes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noun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pronoun</a:t>
            </a:r>
            <a:r>
              <a:rPr lang="hr-HR" sz="2400" dirty="0"/>
              <a:t>.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Odnosne zamjenice </a:t>
            </a:r>
            <a:r>
              <a:rPr lang="hr-HR" sz="2400" dirty="0">
                <a:solidFill>
                  <a:schemeClr val="accent1"/>
                </a:solidFill>
              </a:rPr>
              <a:t>koristimo kako bi povezali rečenicu ili izraz s imenicom ili zamjenicom. Služe kako bi pobliže opisale imenicu ili zamjenicu.</a:t>
            </a:r>
          </a:p>
          <a:p>
            <a:endParaRPr lang="hr-HR" sz="2400" dirty="0">
              <a:solidFill>
                <a:schemeClr val="accent1"/>
              </a:solidFill>
            </a:endParaRPr>
          </a:p>
          <a:p>
            <a:r>
              <a:rPr lang="hr-HR" sz="2400" b="1" dirty="0"/>
              <a:t>T</a:t>
            </a:r>
            <a:r>
              <a:rPr lang="en-US" sz="2400" b="1" dirty="0"/>
              <a:t>he most common relative pronouns are </a:t>
            </a:r>
            <a:r>
              <a:rPr lang="en-US" sz="2400" b="1" dirty="0">
                <a:solidFill>
                  <a:srgbClr val="FF0000"/>
                </a:solidFill>
              </a:rPr>
              <a:t>who, whom, whose, which,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that</a:t>
            </a:r>
            <a:r>
              <a:rPr lang="en-US" sz="2400" b="1" dirty="0"/>
              <a:t>.</a:t>
            </a:r>
            <a:endParaRPr lang="hr-HR" sz="24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1725E-A9D0-243D-D475-1B6273FC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7" y="0"/>
            <a:ext cx="1029671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658F62-5467-A352-3386-7D3619D9626D}"/>
              </a:ext>
            </a:extLst>
          </p:cNvPr>
          <p:cNvSpPr txBox="1"/>
          <p:nvPr/>
        </p:nvSpPr>
        <p:spPr>
          <a:xfrm>
            <a:off x="5592922" y="4797093"/>
            <a:ext cx="532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 err="1"/>
              <a:t>Look</a:t>
            </a:r>
            <a:r>
              <a:rPr lang="hr-HR" sz="2400" b="1" dirty="0"/>
              <a:t> at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examples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try</a:t>
            </a:r>
            <a:r>
              <a:rPr lang="hr-HR" sz="2400" b="1" dirty="0"/>
              <a:t> to </a:t>
            </a:r>
            <a:r>
              <a:rPr lang="hr-HR" sz="2400" b="1" dirty="0" err="1"/>
              <a:t>answer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questions</a:t>
            </a:r>
            <a:r>
              <a:rPr lang="hr-HR" sz="2400" b="1" dirty="0"/>
              <a:t> on </a:t>
            </a:r>
            <a:r>
              <a:rPr lang="hr-HR" sz="2400" b="1" dirty="0" err="1"/>
              <a:t>the</a:t>
            </a:r>
            <a:r>
              <a:rPr lang="hr-HR" sz="2400" b="1" dirty="0"/>
              <a:t> side.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647EA-352A-0AFB-91E0-78041C715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"/>
          <a:stretch/>
        </p:blipFill>
        <p:spPr>
          <a:xfrm>
            <a:off x="389" y="2198926"/>
            <a:ext cx="5494890" cy="15368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680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869</Words>
  <Application>Microsoft Office PowerPoint</Application>
  <PresentationFormat>Widescreen</PresentationFormat>
  <Paragraphs>125</Paragraphs>
  <Slides>15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Lesson 10  Films</vt:lpstr>
      <vt:lpstr>AAAND ACTION!</vt:lpstr>
      <vt:lpstr>PowerPoint Presentation</vt:lpstr>
      <vt:lpstr>PowerPoint Presentation</vt:lpstr>
      <vt:lpstr>PowerPoint Presentation</vt:lpstr>
      <vt:lpstr>PowerPoint Presentation</vt:lpstr>
      <vt:lpstr>Workbook, page 51. </vt:lpstr>
      <vt:lpstr>Workbook, page 51. </vt:lpstr>
      <vt:lpstr>PowerPoint Presentation</vt:lpstr>
      <vt:lpstr>PowerPoint Presentation</vt:lpstr>
      <vt:lpstr>PowerPoint Presentation</vt:lpstr>
      <vt:lpstr>PowerPoint Presentation</vt:lpstr>
      <vt:lpstr>Workbook, page 52. </vt:lpstr>
      <vt:lpstr>Workbook, page 52. </vt:lpstr>
      <vt:lpstr>Workbook, page 53.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10 Films</dc:title>
  <dc:creator>Josipa</dc:creator>
  <cp:lastModifiedBy>Sanja Ivoš</cp:lastModifiedBy>
  <cp:revision>43</cp:revision>
  <dcterms:created xsi:type="dcterms:W3CDTF">2022-07-29T07:23:41Z</dcterms:created>
  <dcterms:modified xsi:type="dcterms:W3CDTF">2022-09-19T07:03:38Z</dcterms:modified>
</cp:coreProperties>
</file>